
<file path=[Content_Types].xml><?xml version="1.0" encoding="utf-8"?>
<Types xmlns="http://schemas.openxmlformats.org/package/2006/content-types">
  <Default Extension="bin" ContentType="application/vnd.openxmlformats-officedocument.presentationml.printerSettings"/>
  <Override PartName="/ppt/embeddings/Microsoft_Equation24.bin" ContentType="application/vnd.openxmlformats-officedocument.oleObject"/>
  <Override PartName="/ppt/slides/slide14.xml" ContentType="application/vnd.openxmlformats-officedocument.presentationml.slide+xml"/>
  <Default Extension="rels" ContentType="application/vnd.openxmlformats-package.relationships+xml"/>
  <Override PartName="/ppt/embeddings/oleObject1.bin" ContentType="application/vnd.openxmlformats-officedocument.oleObject"/>
  <Default Extension="xml" ContentType="application/xml"/>
  <Override PartName="/ppt/tableStyles.xml" ContentType="application/vnd.openxmlformats-officedocument.presentationml.tableStyles+xml"/>
  <Override PartName="/ppt/embeddings/Microsoft_Equation5.bin" ContentType="application/vnd.openxmlformats-officedocument.oleObject"/>
  <Override PartName="/ppt/embeddings/Microsoft_Equation16.bin" ContentType="application/vnd.openxmlformats-officedocument.oleObject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notesSlides/notesSlide9.xml" ContentType="application/vnd.openxmlformats-officedocument.presentationml.notesSlide+xml"/>
  <Override PartName="/ppt/embeddings/Microsoft_Equation23.bin" ContentType="application/vnd.openxmlformats-officedocument.oleObject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notesSlides/notesSlide7.xml" ContentType="application/vnd.openxmlformats-officedocument.presentationml.notesSlide+xml"/>
  <Override PartName="/ppt/embeddings/Microsoft_Equation4.bin" ContentType="application/vnd.openxmlformats-officedocument.oleObject"/>
  <Override PartName="/ppt/embeddings/Microsoft_Equation15.bin" ContentType="application/vnd.openxmlformats-officedocument.oleObject"/>
  <Override PartName="/ppt/handoutMasters/handoutMaster1.xml" ContentType="application/vnd.openxmlformats-officedocument.presentationml.handoutMaster+xml"/>
  <Override PartName="/ppt/slides/slide27.xml" ContentType="application/vnd.openxmlformats-officedocument.presentationml.slide+xml"/>
  <Default Extension="vml" ContentType="application/vnd.openxmlformats-officedocument.vmlDrawing"/>
  <Override PartName="/ppt/slides/slide20.xml" ContentType="application/vnd.openxmlformats-officedocument.presentationml.slide+xml"/>
  <Override PartName="/ppt/slides/slide36.xml" ContentType="application/vnd.openxmlformats-officedocument.presentationml.slide+xml"/>
  <Default Extension="emf" ContentType="image/x-emf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notesSlides/notesSlide8.xml" ContentType="application/vnd.openxmlformats-officedocument.presentationml.notesSlide+xml"/>
  <Override PartName="/ppt/embeddings/Microsoft_Equation22.bin" ContentType="application/vnd.openxmlformats-officedocument.oleObject"/>
  <Override PartName="/ppt/slides/slide12.xml" ContentType="application/vnd.openxmlformats-officedocument.presentationml.slide+xml"/>
  <Override PartName="/ppt/notesSlides/notesSlide6.xml" ContentType="application/vnd.openxmlformats-officedocument.presentationml.notesSlide+xml"/>
  <Override PartName="/ppt/embeddings/Microsoft_Equation3.bin" ContentType="application/vnd.openxmlformats-officedocument.oleObject"/>
  <Override PartName="/ppt/presProps.xml" ContentType="application/vnd.openxmlformats-officedocument.presentationml.presProps+xml"/>
  <Override PartName="/ppt/embeddings/Microsoft_Equation14.bin" ContentType="application/vnd.openxmlformats-officedocument.oleObject"/>
  <Default Extension="pict" ContentType="image/pict"/>
  <Override PartName="/ppt/slides/slide26.xml" ContentType="application/vnd.openxmlformats-officedocument.presentationml.slide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embeddings/Microsoft_Equation21.bin" ContentType="application/vnd.openxmlformats-officedocument.oleObject"/>
  <Override PartName="/ppt/slides/slide11.xml" ContentType="application/vnd.openxmlformats-officedocument.presentationml.slide+xml"/>
  <Override PartName="/ppt/embeddings/Microsoft_Equation9.bin" ContentType="application/vnd.openxmlformats-officedocument.oleObject"/>
  <Override PartName="/ppt/embeddings/Microsoft_Equation30.bin" ContentType="application/vnd.openxmlformats-officedocument.oleObject"/>
  <Override PartName="/ppt/notesSlides/notesSlide5.xml" ContentType="application/vnd.openxmlformats-officedocument.presentationml.notesSlide+xml"/>
  <Override PartName="/ppt/embeddings/Microsoft_Equation13.bin" ContentType="application/vnd.openxmlformats-officedocument.oleObject"/>
  <Override PartName="/ppt/embeddings/Microsoft_Equation2.bin" ContentType="application/vnd.openxmlformats-officedocument.oleObject"/>
  <Override PartName="/ppt/embeddings/Microsoft_Equation29.bin" ContentType="application/vnd.openxmlformats-officedocument.oleObject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embeddings/Microsoft_Equation20.bin" ContentType="application/vnd.openxmlformats-officedocument.oleObject"/>
  <Override PartName="/ppt/slides/slide10.xml" ContentType="application/vnd.openxmlformats-officedocument.presentationml.slide+xml"/>
  <Override PartName="/ppt/embeddings/Microsoft_Equation8.bin" ContentType="application/vnd.openxmlformats-officedocument.oleObject"/>
  <Default Extension="wmf" ContentType="image/x-wmf"/>
  <Override PartName="/ppt/embeddings/Microsoft_Equation19.bin" ContentType="application/vnd.openxmlformats-officedocument.oleObject"/>
  <Override PartName="/docProps/app.xml" ContentType="application/vnd.openxmlformats-officedocument.extended-properties+xml"/>
  <Override PartName="/ppt/notesSlides/notesSlide4.xml" ContentType="application/vnd.openxmlformats-officedocument.presentationml.notesSlide+xml"/>
  <Override PartName="/ppt/embeddings/Microsoft_Equation12.bin" ContentType="application/vnd.openxmlformats-officedocument.oleObject"/>
  <Override PartName="/ppt/embeddings/Microsoft_Equation1.bin" ContentType="application/vnd.openxmlformats-officedocument.oleObject"/>
  <Override PartName="/ppt/theme/theme3.xml" ContentType="application/vnd.openxmlformats-officedocument.theme+xml"/>
  <Override PartName="/ppt/embeddings/Microsoft_Equation28.bin" ContentType="application/vnd.openxmlformats-officedocument.oleObject"/>
  <Override PartName="/ppt/slideLayouts/slideLayout12.xml" ContentType="application/vnd.openxmlformats-officedocument.presentationml.slideLayout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viewProps.xml" ContentType="application/vnd.openxmlformats-officedocument.presentationml.viewProps+xml"/>
  <Override PartName="/ppt/embeddings/Microsoft_Equation7.bin" ContentType="application/vnd.openxmlformats-officedocument.oleObject"/>
  <Override PartName="/ppt/embeddings/Microsoft_Equation18.bin" ContentType="application/vnd.openxmlformats-officedocument.oleObject"/>
  <Override PartName="/ppt/notesSlides/notesSlide3.xml" ContentType="application/vnd.openxmlformats-officedocument.presentationml.notesSlide+xml"/>
  <Override PartName="/ppt/embeddings/Microsoft_Equation11.bin" ContentType="application/vnd.openxmlformats-officedocument.oleObject"/>
  <Override PartName="/ppt/embeddings/Microsoft_Equation27.bin" ContentType="application/vnd.openxmlformats-officedocument.oleObject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embeddings/Microsoft_Equation25.bin" ContentType="application/vnd.openxmlformats-officedocument.oleObject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embeddings/Microsoft_Equation6.bin" ContentType="application/vnd.openxmlformats-officedocument.oleObject"/>
  <Override PartName="/ppt/embeddings/Microsoft_Equation17.bin" ContentType="application/vnd.openxmlformats-officedocument.oleObject"/>
  <Override PartName="/ppt/notesSlides/notesSlide2.xml" ContentType="application/vnd.openxmlformats-officedocument.presentationml.notesSlide+xml"/>
  <Override PartName="/ppt/embeddings/Microsoft_Equation10.bin" ContentType="application/vnd.openxmlformats-officedocument.oleObject"/>
  <Override PartName="/ppt/slides/slide29.xml" ContentType="application/vnd.openxmlformats-officedocument.presentationml.slide+xml"/>
  <Override PartName="/ppt/theme/theme1.xml" ContentType="application/vnd.openxmlformats-officedocument.theme+xml"/>
  <Override PartName="/ppt/embeddings/Microsoft_Equation26.bin" ContentType="application/vnd.openxmlformats-officedocument.oleObject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pdf" ContentType="application/pd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73" r:id="rId2"/>
    <p:sldId id="274" r:id="rId3"/>
    <p:sldId id="355" r:id="rId4"/>
    <p:sldId id="356" r:id="rId5"/>
    <p:sldId id="351" r:id="rId6"/>
    <p:sldId id="339" r:id="rId7"/>
    <p:sldId id="350" r:id="rId8"/>
    <p:sldId id="314" r:id="rId9"/>
    <p:sldId id="286" r:id="rId10"/>
    <p:sldId id="319" r:id="rId11"/>
    <p:sldId id="320" r:id="rId12"/>
    <p:sldId id="338" r:id="rId13"/>
    <p:sldId id="307" r:id="rId14"/>
    <p:sldId id="323" r:id="rId15"/>
    <p:sldId id="324" r:id="rId16"/>
    <p:sldId id="330" r:id="rId17"/>
    <p:sldId id="331" r:id="rId18"/>
    <p:sldId id="349" r:id="rId19"/>
    <p:sldId id="352" r:id="rId20"/>
    <p:sldId id="353" r:id="rId21"/>
    <p:sldId id="354" r:id="rId22"/>
    <p:sldId id="358" r:id="rId23"/>
    <p:sldId id="346" r:id="rId24"/>
    <p:sldId id="348" r:id="rId25"/>
    <p:sldId id="292" r:id="rId26"/>
    <p:sldId id="301" r:id="rId27"/>
    <p:sldId id="302" r:id="rId28"/>
    <p:sldId id="357" r:id="rId29"/>
    <p:sldId id="287" r:id="rId30"/>
    <p:sldId id="266" r:id="rId31"/>
    <p:sldId id="267" r:id="rId32"/>
    <p:sldId id="322" r:id="rId33"/>
    <p:sldId id="328" r:id="rId34"/>
    <p:sldId id="329" r:id="rId35"/>
    <p:sldId id="257" r:id="rId36"/>
    <p:sldId id="315" r:id="rId37"/>
    <p:sldId id="335" r:id="rId38"/>
    <p:sldId id="345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CFB41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8563" autoAdjust="0"/>
    <p:restoredTop sz="97521" autoAdjust="0"/>
  </p:normalViewPr>
  <p:slideViewPr>
    <p:cSldViewPr snapToGrid="0" snapToObjects="1">
      <p:cViewPr varScale="1">
        <p:scale>
          <a:sx n="115" d="100"/>
          <a:sy n="115" d="100"/>
        </p:scale>
        <p:origin x="-12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handoutMaster" Target="handoutMasters/handoutMaster1.xml"/><Relationship Id="rId42" Type="http://schemas.openxmlformats.org/officeDocument/2006/relationships/printerSettings" Target="printerSettings/printerSettings1.bin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pict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pict"/><Relationship Id="rId2" Type="http://schemas.openxmlformats.org/officeDocument/2006/relationships/image" Target="../media/image59.pict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pict"/><Relationship Id="rId2" Type="http://schemas.openxmlformats.org/officeDocument/2006/relationships/image" Target="../media/image59.pict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ict"/><Relationship Id="rId4" Type="http://schemas.openxmlformats.org/officeDocument/2006/relationships/image" Target="../media/image26.pict"/><Relationship Id="rId5" Type="http://schemas.openxmlformats.org/officeDocument/2006/relationships/image" Target="../media/image27.pict"/><Relationship Id="rId6" Type="http://schemas.openxmlformats.org/officeDocument/2006/relationships/image" Target="../media/image28.pict"/><Relationship Id="rId1" Type="http://schemas.openxmlformats.org/officeDocument/2006/relationships/image" Target="../media/image23.pict"/><Relationship Id="rId2" Type="http://schemas.openxmlformats.org/officeDocument/2006/relationships/image" Target="../media/image24.pict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ict"/><Relationship Id="rId4" Type="http://schemas.openxmlformats.org/officeDocument/2006/relationships/image" Target="../media/image24.pict"/><Relationship Id="rId5" Type="http://schemas.openxmlformats.org/officeDocument/2006/relationships/image" Target="../media/image41.pict"/><Relationship Id="rId6" Type="http://schemas.openxmlformats.org/officeDocument/2006/relationships/image" Target="../media/image42.pict"/><Relationship Id="rId7" Type="http://schemas.openxmlformats.org/officeDocument/2006/relationships/image" Target="../media/image43.pict"/><Relationship Id="rId1" Type="http://schemas.openxmlformats.org/officeDocument/2006/relationships/image" Target="../media/image39.pict"/><Relationship Id="rId2" Type="http://schemas.openxmlformats.org/officeDocument/2006/relationships/image" Target="../media/image40.pict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pict"/><Relationship Id="rId2" Type="http://schemas.openxmlformats.org/officeDocument/2006/relationships/image" Target="../media/image59.pict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pict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ict"/><Relationship Id="rId4" Type="http://schemas.openxmlformats.org/officeDocument/2006/relationships/image" Target="../media/image97.pict"/><Relationship Id="rId5" Type="http://schemas.openxmlformats.org/officeDocument/2006/relationships/image" Target="../media/image98.pict"/><Relationship Id="rId1" Type="http://schemas.openxmlformats.org/officeDocument/2006/relationships/image" Target="../media/image94.png"/><Relationship Id="rId2" Type="http://schemas.openxmlformats.org/officeDocument/2006/relationships/image" Target="../media/image95.pict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pict"/><Relationship Id="rId2" Type="http://schemas.openxmlformats.org/officeDocument/2006/relationships/image" Target="../media/image101.pict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8/13/12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8/13/12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E9293D3-D123-7B45-B367-CE76AB52A6C3}" type="slidenum">
              <a:rPr lang="en-GB"/>
              <a:pPr/>
              <a:t>2</a:t>
            </a:fld>
            <a:endParaRPr lang="en-GB"/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943130" y="686475"/>
            <a:ext cx="4971743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41506D8-B588-B44F-9B03-7FC756F7809E}" type="slidenum">
              <a:rPr lang="en-GB"/>
              <a:pPr/>
              <a:t>9</a:t>
            </a:fld>
            <a:endParaRPr lang="en-GB"/>
          </a:p>
        </p:txBody>
      </p:sp>
      <p:sp>
        <p:nvSpPr>
          <p:cNvPr id="33795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796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763C4B0-3F51-6F4E-B516-85CDA9C545BB}" type="slidenum">
              <a:rPr lang="en-GB"/>
              <a:pPr/>
              <a:t>13</a:t>
            </a:fld>
            <a:endParaRPr lang="en-GB"/>
          </a:p>
        </p:txBody>
      </p:sp>
      <p:sp>
        <p:nvSpPr>
          <p:cNvPr id="39939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9350" y="650875"/>
            <a:ext cx="4333875" cy="32496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9940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683960" y="4341521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9350" y="687388"/>
            <a:ext cx="4524375" cy="3394075"/>
          </a:xfrm>
          <a:solidFill>
            <a:srgbClr val="FFFFFF"/>
          </a:solidFill>
          <a:ln/>
        </p:spPr>
      </p:sp>
      <p:sp>
        <p:nvSpPr>
          <p:cNvPr id="44035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2400" dirty="0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Parton-</a:t>
            </a:r>
            <a:r>
              <a:rPr lang="en-US" sz="2400" dirty="0" err="1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parton</a:t>
            </a:r>
            <a:r>
              <a:rPr lang="en-US" sz="2400" dirty="0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correlations: </a:t>
            </a:r>
            <a:r>
              <a:rPr lang="en-US" sz="2400" dirty="0" err="1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GPDs</a:t>
            </a:r>
            <a:r>
              <a:rPr lang="en-US" sz="2400" dirty="0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sensitive to them</a:t>
            </a:r>
          </a:p>
          <a:p>
            <a:pPr eaLnBrk="1" hangingPunct="1"/>
            <a:r>
              <a:rPr lang="en-US" sz="2400" dirty="0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DVCS in (</a:t>
            </a:r>
            <a:r>
              <a:rPr lang="en-US" sz="2400" dirty="0" err="1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in)coherent</a:t>
            </a:r>
            <a:r>
              <a:rPr lang="en-US" sz="2400" dirty="0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region: refers to BH! </a:t>
            </a:r>
          </a:p>
          <a:p>
            <a:pPr eaLnBrk="1" hangingPunct="1"/>
            <a:r>
              <a:rPr lang="en-US" sz="2400" dirty="0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DVCS always takes place on the </a:t>
            </a:r>
            <a:r>
              <a:rPr lang="en-US" sz="2400" dirty="0" err="1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parton</a:t>
            </a:r>
            <a:r>
              <a:rPr lang="en-US" sz="2400" dirty="0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, otherwise not sensitive to </a:t>
            </a:r>
            <a:r>
              <a:rPr lang="en-US" sz="2400" dirty="0" err="1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GPDs</a:t>
            </a:r>
            <a:endParaRPr lang="en-US" sz="2400" dirty="0">
              <a:latin typeface="Lucida Grande" charset="0"/>
              <a:ea typeface="Lucida Grande" charset="0"/>
              <a:cs typeface="Lucida Grande" charset="0"/>
              <a:sym typeface="Lucida Grande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37C1CE-D917-6E4A-A250-3B1C291BA48F}" type="slidenum">
              <a:rPr lang="en-GB"/>
              <a:pPr/>
              <a:t>26</a:t>
            </a:fld>
            <a:endParaRPr lang="en-GB"/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27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A33741C-1222-F945-BFEC-04E5BCB46162}" type="slidenum">
              <a:rPr lang="en-GB"/>
              <a:pPr/>
              <a:t>28</a:t>
            </a:fld>
            <a:endParaRPr lang="en-GB"/>
          </a:p>
        </p:txBody>
      </p:sp>
      <p:sp>
        <p:nvSpPr>
          <p:cNvPr id="25603" name="Text Box 1"/>
          <p:cNvSpPr txBox="1">
            <a:spLocks noChangeArrowheads="1"/>
          </p:cNvSpPr>
          <p:nvPr/>
        </p:nvSpPr>
        <p:spPr bwMode="auto">
          <a:xfrm>
            <a:off x="823513" y="665200"/>
            <a:ext cx="4795385" cy="332599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4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044E2D6-8D2D-694D-B6CF-1F922C68240C}" type="slidenum">
              <a:rPr lang="en-GB"/>
              <a:pPr/>
              <a:t>29</a:t>
            </a:fld>
            <a:endParaRPr lang="en-GB"/>
          </a:p>
        </p:txBody>
      </p:sp>
      <p:sp>
        <p:nvSpPr>
          <p:cNvPr id="44035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036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49" y="117274"/>
            <a:ext cx="8189785" cy="1417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948" y="1600531"/>
            <a:ext cx="4013415" cy="45092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31639" y="1600531"/>
            <a:ext cx="4015094" cy="4509234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April 23, 2012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S. Fazio: XII Hadron Physics - Porto Alegre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9DABE-F856-4D4B-BA58-DB075FB76A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2.jpeg"/><Relationship Id="rId5" Type="http://schemas.openxmlformats.org/officeDocument/2006/relationships/image" Target="../media/image3.jpeg"/><Relationship Id="rId6" Type="http://schemas.openxmlformats.org/officeDocument/2006/relationships/oleObject" Target="../embeddings/Microsoft_Equation1.bin"/><Relationship Id="rId7" Type="http://schemas.openxmlformats.org/officeDocument/2006/relationships/image" Target="../media/image4.png"/><Relationship Id="rId8" Type="http://schemas.openxmlformats.org/officeDocument/2006/relationships/image" Target="../media/image5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df"/><Relationship Id="rId5" Type="http://schemas.openxmlformats.org/officeDocument/2006/relationships/image" Target="../media/image34.png"/><Relationship Id="rId6" Type="http://schemas.openxmlformats.org/officeDocument/2006/relationships/image" Target="../media/image2.jpeg"/><Relationship Id="rId7" Type="http://schemas.openxmlformats.org/officeDocument/2006/relationships/image" Target="../media/image35.emf"/><Relationship Id="rId8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d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df"/><Relationship Id="rId3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9.bin"/><Relationship Id="rId4" Type="http://schemas.openxmlformats.org/officeDocument/2006/relationships/hyperlink" Target="http://durpdg.dur.ac.uk/hepdata/dvcs.html" TargetMode="External"/><Relationship Id="rId5" Type="http://schemas.openxmlformats.org/officeDocument/2006/relationships/oleObject" Target="../embeddings/Microsoft_Equation10.bin"/><Relationship Id="rId6" Type="http://schemas.openxmlformats.org/officeDocument/2006/relationships/oleObject" Target="../embeddings/Microsoft_Equation11.bin"/><Relationship Id="rId7" Type="http://schemas.openxmlformats.org/officeDocument/2006/relationships/oleObject" Target="../embeddings/Microsoft_Equation12.bin"/><Relationship Id="rId8" Type="http://schemas.openxmlformats.org/officeDocument/2006/relationships/oleObject" Target="../embeddings/Microsoft_Equation13.bin"/><Relationship Id="rId9" Type="http://schemas.openxmlformats.org/officeDocument/2006/relationships/oleObject" Target="../embeddings/Microsoft_Equation14.bin"/><Relationship Id="rId10" Type="http://schemas.openxmlformats.org/officeDocument/2006/relationships/oleObject" Target="../embeddings/Microsoft_Equation15.bin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image" Target="../media/image44.png"/><Relationship Id="rId5" Type="http://schemas.openxmlformats.org/officeDocument/2006/relationships/oleObject" Target="../embeddings/Microsoft_Equation16.bin"/><Relationship Id="rId6" Type="http://schemas.openxmlformats.org/officeDocument/2006/relationships/image" Target="../media/image45.jpe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pdf"/><Relationship Id="rId5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pd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2.pdf"/><Relationship Id="rId5" Type="http://schemas.openxmlformats.org/officeDocument/2006/relationships/image" Target="../media/image53.png"/><Relationship Id="rId6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pd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pdf"/><Relationship Id="rId3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6.pdf"/><Relationship Id="rId3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df"/><Relationship Id="rId3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durpdg.dur.ac.uk/hepdata/dvcs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4.pdf"/><Relationship Id="rId12" Type="http://schemas.openxmlformats.org/officeDocument/2006/relationships/image" Target="../media/image65.png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60.pdf"/><Relationship Id="rId4" Type="http://schemas.openxmlformats.org/officeDocument/2006/relationships/image" Target="../media/image61.png"/><Relationship Id="rId5" Type="http://schemas.openxmlformats.org/officeDocument/2006/relationships/image" Target="../media/image62.pdf"/><Relationship Id="rId6" Type="http://schemas.openxmlformats.org/officeDocument/2006/relationships/image" Target="../media/image63.png"/><Relationship Id="rId7" Type="http://schemas.openxmlformats.org/officeDocument/2006/relationships/oleObject" Target="../embeddings/Microsoft_Equation17.bin"/><Relationship Id="rId8" Type="http://schemas.openxmlformats.org/officeDocument/2006/relationships/oleObject" Target="../embeddings/Microsoft_Equation18.bin"/><Relationship Id="rId9" Type="http://schemas.openxmlformats.org/officeDocument/2006/relationships/image" Target="../media/image35.emf"/><Relationship Id="rId10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68.pdf"/><Relationship Id="rId5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df"/></Relationships>
</file>

<file path=ppt/slides/_rels/slide2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8.png"/><Relationship Id="rId12" Type="http://schemas.openxmlformats.org/officeDocument/2006/relationships/image" Target="../media/image79.pdf"/><Relationship Id="rId13" Type="http://schemas.openxmlformats.org/officeDocument/2006/relationships/image" Target="../media/image80.png"/><Relationship Id="rId14" Type="http://schemas.openxmlformats.org/officeDocument/2006/relationships/image" Target="../media/image81.pdf"/><Relationship Id="rId15" Type="http://schemas.openxmlformats.org/officeDocument/2006/relationships/image" Target="../media/image82.png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Microsoft_Equation19.bin"/><Relationship Id="rId4" Type="http://schemas.openxmlformats.org/officeDocument/2006/relationships/image" Target="../media/image71.pdf"/><Relationship Id="rId5" Type="http://schemas.openxmlformats.org/officeDocument/2006/relationships/image" Target="../media/image72.png"/><Relationship Id="rId6" Type="http://schemas.openxmlformats.org/officeDocument/2006/relationships/image" Target="../media/image73.pdf"/><Relationship Id="rId7" Type="http://schemas.openxmlformats.org/officeDocument/2006/relationships/image" Target="../media/image74.png"/><Relationship Id="rId8" Type="http://schemas.openxmlformats.org/officeDocument/2006/relationships/image" Target="../media/image75.pdf"/><Relationship Id="rId9" Type="http://schemas.openxmlformats.org/officeDocument/2006/relationships/image" Target="../media/image76.png"/><Relationship Id="rId10" Type="http://schemas.openxmlformats.org/officeDocument/2006/relationships/image" Target="../media/image77.pd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73.pdf"/><Relationship Id="rId5" Type="http://schemas.openxmlformats.org/officeDocument/2006/relationships/image" Target="../media/image74.png"/><Relationship Id="rId6" Type="http://schemas.openxmlformats.org/officeDocument/2006/relationships/image" Target="../media/image71.pdf"/><Relationship Id="rId7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d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4" Type="http://schemas.openxmlformats.org/officeDocument/2006/relationships/image" Target="../media/image87.pdf"/><Relationship Id="rId5" Type="http://schemas.openxmlformats.org/officeDocument/2006/relationships/image" Target="../media/image88.png"/><Relationship Id="rId6" Type="http://schemas.openxmlformats.org/officeDocument/2006/relationships/image" Target="../media/image89.png"/><Relationship Id="rId7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d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4" Type="http://schemas.openxmlformats.org/officeDocument/2006/relationships/image" Target="../media/image92.png"/><Relationship Id="rId5" Type="http://schemas.openxmlformats.org/officeDocument/2006/relationships/image" Target="../media/image93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99.png"/><Relationship Id="rId6" Type="http://schemas.openxmlformats.org/officeDocument/2006/relationships/oleObject" Target="../embeddings/Microsoft_Equation20.bin"/><Relationship Id="rId7" Type="http://schemas.openxmlformats.org/officeDocument/2006/relationships/oleObject" Target="../embeddings/Microsoft_Equation21.bin"/><Relationship Id="rId8" Type="http://schemas.openxmlformats.org/officeDocument/2006/relationships/oleObject" Target="../embeddings/Microsoft_Equation22.bin"/><Relationship Id="rId9" Type="http://schemas.openxmlformats.org/officeDocument/2006/relationships/oleObject" Target="../embeddings/Microsoft_Equation23.bin"/><Relationship Id="rId10" Type="http://schemas.openxmlformats.org/officeDocument/2006/relationships/image" Target="../media/image15.png"/><Relationship Id="rId11" Type="http://schemas.openxmlformats.org/officeDocument/2006/relationships/image" Target="../media/image16.png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image" Target="../media/image102.png"/><Relationship Id="rId5" Type="http://schemas.openxmlformats.org/officeDocument/2006/relationships/oleObject" Target="../embeddings/Microsoft_Equation24.bin"/><Relationship Id="rId6" Type="http://schemas.openxmlformats.org/officeDocument/2006/relationships/oleObject" Target="../embeddings/Microsoft_Equation25.bin"/><Relationship Id="rId7" Type="http://schemas.openxmlformats.org/officeDocument/2006/relationships/image" Target="../media/image103.png"/><Relationship Id="rId8" Type="http://schemas.openxmlformats.org/officeDocument/2006/relationships/image" Target="../media/image19.png"/><Relationship Id="rId9" Type="http://schemas.openxmlformats.org/officeDocument/2006/relationships/image" Target="../media/image35.emf"/><Relationship Id="rId10" Type="http://schemas.openxmlformats.org/officeDocument/2006/relationships/image" Target="../media/image36.png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3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4" Type="http://schemas.openxmlformats.org/officeDocument/2006/relationships/image" Target="../media/image106.pdf"/><Relationship Id="rId5" Type="http://schemas.openxmlformats.org/officeDocument/2006/relationships/image" Target="../media/image107.png"/><Relationship Id="rId6" Type="http://schemas.openxmlformats.org/officeDocument/2006/relationships/image" Target="../media/image108.pdf"/><Relationship Id="rId7" Type="http://schemas.openxmlformats.org/officeDocument/2006/relationships/image" Target="../media/image109.png"/><Relationship Id="rId8" Type="http://schemas.openxmlformats.org/officeDocument/2006/relationships/image" Target="../media/image110.pdf"/><Relationship Id="rId9" Type="http://schemas.openxmlformats.org/officeDocument/2006/relationships/image" Target="../media/image1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pd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4" Type="http://schemas.openxmlformats.org/officeDocument/2006/relationships/image" Target="../media/image114.pdf"/><Relationship Id="rId5" Type="http://schemas.openxmlformats.org/officeDocument/2006/relationships/image" Target="../media/image115.png"/><Relationship Id="rId6" Type="http://schemas.openxmlformats.org/officeDocument/2006/relationships/image" Target="../media/image116.pdf"/><Relationship Id="rId7" Type="http://schemas.openxmlformats.org/officeDocument/2006/relationships/image" Target="../media/image117.png"/><Relationship Id="rId8" Type="http://schemas.openxmlformats.org/officeDocument/2006/relationships/image" Target="../media/image118.pdf"/><Relationship Id="rId9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pd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4" Type="http://schemas.openxmlformats.org/officeDocument/2006/relationships/image" Target="../media/image122.pdf"/><Relationship Id="rId5" Type="http://schemas.openxmlformats.org/officeDocument/2006/relationships/image" Target="../media/image12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0.pd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4.pdf"/><Relationship Id="rId3" Type="http://schemas.openxmlformats.org/officeDocument/2006/relationships/image" Target="../media/image12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6.pdf"/><Relationship Id="rId3" Type="http://schemas.openxmlformats.org/officeDocument/2006/relationships/image" Target="../media/image12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df"/><Relationship Id="rId4" Type="http://schemas.openxmlformats.org/officeDocument/2006/relationships/image" Target="../media/image129.png"/><Relationship Id="rId5" Type="http://schemas.openxmlformats.org/officeDocument/2006/relationships/oleObject" Target="../embeddings/Microsoft_Equation26.bin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df"/><Relationship Id="rId4" Type="http://schemas.openxmlformats.org/officeDocument/2006/relationships/image" Target="../media/image63.png"/><Relationship Id="rId5" Type="http://schemas.openxmlformats.org/officeDocument/2006/relationships/oleObject" Target="../embeddings/Microsoft_Equation27.bin"/><Relationship Id="rId6" Type="http://schemas.openxmlformats.org/officeDocument/2006/relationships/oleObject" Target="../embeddings/Microsoft_Equation28.bin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df"/><Relationship Id="rId4" Type="http://schemas.openxmlformats.org/officeDocument/2006/relationships/image" Target="../media/image65.png"/><Relationship Id="rId5" Type="http://schemas.openxmlformats.org/officeDocument/2006/relationships/oleObject" Target="../embeddings/Microsoft_Equation29.bin"/><Relationship Id="rId6" Type="http://schemas.openxmlformats.org/officeDocument/2006/relationships/oleObject" Target="../embeddings/Microsoft_Equation30.bin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1.pdf"/><Relationship Id="rId3" Type="http://schemas.openxmlformats.org/officeDocument/2006/relationships/image" Target="../media/image1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jpeg"/><Relationship Id="rId5" Type="http://schemas.openxmlformats.org/officeDocument/2006/relationships/image" Target="../media/image13.jpe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2.bin"/><Relationship Id="rId4" Type="http://schemas.openxmlformats.org/officeDocument/2006/relationships/image" Target="../media/image29.png"/><Relationship Id="rId5" Type="http://schemas.openxmlformats.org/officeDocument/2006/relationships/oleObject" Target="../embeddings/Microsoft_Equation3.bin"/><Relationship Id="rId6" Type="http://schemas.openxmlformats.org/officeDocument/2006/relationships/oleObject" Target="../embeddings/Microsoft_Equation4.bin"/><Relationship Id="rId7" Type="http://schemas.openxmlformats.org/officeDocument/2006/relationships/oleObject" Target="../embeddings/Microsoft_Equation5.bin"/><Relationship Id="rId8" Type="http://schemas.openxmlformats.org/officeDocument/2006/relationships/oleObject" Target="../embeddings/Microsoft_Equation6.bin"/><Relationship Id="rId9" Type="http://schemas.openxmlformats.org/officeDocument/2006/relationships/oleObject" Target="../embeddings/Microsoft_Equation7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oleObject" Target="../embeddings/Microsoft_Equation8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85423" y="924824"/>
            <a:ext cx="7773156" cy="1470043"/>
          </a:xfrm>
        </p:spPr>
        <p:txBody>
          <a:bodyPr lIns="93789" tIns="81309" rIns="93789" bIns="46894"/>
          <a:lstStyle/>
          <a:p>
            <a:pPr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333399"/>
                </a:solidFill>
              </a:rPr>
              <a:t>Salvatore Fazio </a:t>
            </a:r>
            <a:r>
              <a:rPr lang="en-GB" sz="1900" b="1" dirty="0">
                <a:solidFill>
                  <a:srgbClr val="333399"/>
                </a:solidFill>
              </a:rPr>
              <a:t/>
            </a:r>
            <a:br>
              <a:rPr lang="en-GB" sz="1900" b="1" dirty="0">
                <a:solidFill>
                  <a:srgbClr val="333399"/>
                </a:solidFill>
              </a:rPr>
            </a:br>
            <a:r>
              <a:rPr lang="en-GB" sz="1900" b="1" dirty="0" smtClean="0">
                <a:solidFill>
                  <a:srgbClr val="333399"/>
                </a:solidFill>
              </a:rPr>
              <a:t>Brookhaven National Laboratory</a:t>
            </a:r>
            <a:br>
              <a:rPr lang="en-GB" sz="1900" b="1" dirty="0" smtClean="0">
                <a:solidFill>
                  <a:srgbClr val="333399"/>
                </a:solidFill>
              </a:rPr>
            </a:br>
            <a:r>
              <a:rPr lang="en-GB" sz="1900" b="1" dirty="0" smtClean="0">
                <a:solidFill>
                  <a:srgbClr val="333399"/>
                </a:solidFill>
              </a:rPr>
              <a:t>Upton, New York</a:t>
            </a:r>
            <a:endParaRPr lang="en-GB" sz="1900" b="1" dirty="0">
              <a:solidFill>
                <a:srgbClr val="333399"/>
              </a:solidFill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87644" y="5415900"/>
            <a:ext cx="7870936" cy="1128134"/>
          </a:xfrm>
          <a:solidFill>
            <a:srgbClr val="FFFFFF"/>
          </a:solidFill>
        </p:spPr>
        <p:txBody>
          <a:bodyPr lIns="93789" tIns="110429" rIns="93789" bIns="46894">
            <a:normAutofit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XII </a:t>
            </a:r>
            <a:r>
              <a:rPr lang="en-GB" sz="1700" b="1" dirty="0" err="1" smtClean="0">
                <a:solidFill>
                  <a:srgbClr val="003399"/>
                </a:solidFill>
              </a:rPr>
              <a:t>Hadron</a:t>
            </a:r>
            <a:r>
              <a:rPr lang="en-GB" sz="1700" b="1" dirty="0" smtClean="0">
                <a:solidFill>
                  <a:srgbClr val="003399"/>
                </a:solidFill>
              </a:rPr>
              <a:t> Physics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Porto </a:t>
            </a:r>
            <a:r>
              <a:rPr lang="en-GB" sz="1700" b="1" dirty="0" err="1" smtClean="0">
                <a:solidFill>
                  <a:srgbClr val="003399"/>
                </a:solidFill>
              </a:rPr>
              <a:t>Alegre</a:t>
            </a:r>
            <a:r>
              <a:rPr lang="en-GB" sz="1700" b="1" dirty="0" smtClean="0">
                <a:solidFill>
                  <a:srgbClr val="003399"/>
                </a:solidFill>
              </a:rPr>
              <a:t>,</a:t>
            </a:r>
            <a:r>
              <a:rPr lang="en-GB" sz="1700" b="1" dirty="0" smtClean="0">
                <a:solidFill>
                  <a:srgbClr val="003399"/>
                </a:solidFill>
                <a:ea typeface="Arial" charset="0"/>
                <a:cs typeface="Arial" charset="0"/>
              </a:rPr>
              <a:t> </a:t>
            </a:r>
            <a:r>
              <a:rPr lang="en-GB" sz="1700" b="1" i="1" dirty="0" smtClean="0">
                <a:solidFill>
                  <a:srgbClr val="003399"/>
                </a:solidFill>
                <a:ea typeface="Arial" charset="0"/>
                <a:cs typeface="Arial" charset="0"/>
              </a:rPr>
              <a:t>Brazil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i="1" dirty="0" smtClean="0">
                <a:solidFill>
                  <a:srgbClr val="003399"/>
                </a:solidFill>
              </a:rPr>
              <a:t>April 22-27, 2012</a:t>
            </a: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143231" y="72301"/>
            <a:ext cx="8860857" cy="1053322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and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r>
              <a:rPr lang="en-GB" sz="2800" b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800" b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at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eRHIC</a:t>
            </a:r>
            <a:endParaRPr lang="en-GB" sz="2800" b="1" dirty="0" smtClean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(towards a high resolution 3D quark-gluon microscope)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18439" name="Picture 15" descr="EIClogo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17929" y="1197446"/>
            <a:ext cx="1214132" cy="1103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16" descr="BNL_logo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278" y="1157604"/>
            <a:ext cx="2128840" cy="76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" name="Group 67"/>
          <p:cNvGrpSpPr>
            <a:grpSpLocks/>
          </p:cNvGrpSpPr>
          <p:nvPr/>
        </p:nvGrpSpPr>
        <p:grpSpPr bwMode="auto">
          <a:xfrm>
            <a:off x="459821" y="2966386"/>
            <a:ext cx="3937000" cy="1731963"/>
            <a:chOff x="2439931" y="2644775"/>
            <a:chExt cx="3937850" cy="1731963"/>
          </a:xfrm>
        </p:grpSpPr>
        <p:graphicFrame>
          <p:nvGraphicFramePr>
            <p:cNvPr id="56" name="Object 2"/>
            <p:cNvGraphicFramePr>
              <a:graphicFrameLocks noChangeAspect="1"/>
            </p:cNvGraphicFramePr>
            <p:nvPr/>
          </p:nvGraphicFramePr>
          <p:xfrm>
            <a:off x="5660817" y="4164013"/>
            <a:ext cx="109537" cy="212725"/>
          </p:xfrm>
          <a:graphic>
            <a:graphicData uri="http://schemas.openxmlformats.org/presentationml/2006/ole">
              <p:oleObj spid="_x0000_s38914" name="Equazione" r:id="rId6" imgW="114120" imgH="215640" progId="Equation.3">
                <p:embed/>
              </p:oleObj>
            </a:graphicData>
          </a:graphic>
        </p:graphicFrame>
        <p:sp>
          <p:nvSpPr>
            <p:cNvPr id="58" name="Freeform 8"/>
            <p:cNvSpPr>
              <a:spLocks/>
            </p:cNvSpPr>
            <p:nvPr/>
          </p:nvSpPr>
          <p:spPr bwMode="auto">
            <a:xfrm flipV="1">
              <a:off x="3543092" y="3125788"/>
              <a:ext cx="1077912" cy="127000"/>
            </a:xfrm>
            <a:custGeom>
              <a:avLst/>
              <a:gdLst>
                <a:gd name="T0" fmla="*/ 0 w 777"/>
                <a:gd name="T1" fmla="*/ 2147483647 h 133"/>
                <a:gd name="T2" fmla="*/ 2147483647 w 777"/>
                <a:gd name="T3" fmla="*/ 2147483647 h 133"/>
                <a:gd name="T4" fmla="*/ 2147483647 w 777"/>
                <a:gd name="T5" fmla="*/ 2147483647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 rot="5386000">
              <a:off x="3741529" y="3675063"/>
              <a:ext cx="1017588" cy="173037"/>
            </a:xfrm>
            <a:custGeom>
              <a:avLst/>
              <a:gdLst>
                <a:gd name="T0" fmla="*/ 0 w 1875"/>
                <a:gd name="T1" fmla="*/ 2147483647 h 290"/>
                <a:gd name="T2" fmla="*/ 2147483647 w 1875"/>
                <a:gd name="T3" fmla="*/ 2147483647 h 290"/>
                <a:gd name="T4" fmla="*/ 2147483647 w 1875"/>
                <a:gd name="T5" fmla="*/ 2147483647 h 290"/>
                <a:gd name="T6" fmla="*/ 2147483647 w 1875"/>
                <a:gd name="T7" fmla="*/ 2147483647 h 290"/>
                <a:gd name="T8" fmla="*/ 2147483647 w 1875"/>
                <a:gd name="T9" fmla="*/ 2147483647 h 290"/>
                <a:gd name="T10" fmla="*/ 2147483647 w 1875"/>
                <a:gd name="T11" fmla="*/ 2147483647 h 290"/>
                <a:gd name="T12" fmla="*/ 2147483647 w 1875"/>
                <a:gd name="T13" fmla="*/ 2147483647 h 290"/>
                <a:gd name="T14" fmla="*/ 2147483647 w 1875"/>
                <a:gd name="T15" fmla="*/ 2147483647 h 290"/>
                <a:gd name="T16" fmla="*/ 2147483647 w 1875"/>
                <a:gd name="T17" fmla="*/ 2147483647 h 290"/>
                <a:gd name="T18" fmla="*/ 2147483647 w 1875"/>
                <a:gd name="T19" fmla="*/ 2147483647 h 290"/>
                <a:gd name="T20" fmla="*/ 2147483647 w 1875"/>
                <a:gd name="T21" fmla="*/ 2147483647 h 290"/>
                <a:gd name="T22" fmla="*/ 2147483647 w 1875"/>
                <a:gd name="T23" fmla="*/ 2147483647 h 290"/>
                <a:gd name="T24" fmla="*/ 2147483647 w 1875"/>
                <a:gd name="T25" fmla="*/ 2147483647 h 290"/>
                <a:gd name="T26" fmla="*/ 2147483647 w 1875"/>
                <a:gd name="T27" fmla="*/ 2147483647 h 290"/>
                <a:gd name="T28" fmla="*/ 2147483647 w 1875"/>
                <a:gd name="T29" fmla="*/ 2147483647 h 290"/>
                <a:gd name="T30" fmla="*/ 2147483647 w 1875"/>
                <a:gd name="T31" fmla="*/ 2147483647 h 290"/>
                <a:gd name="T32" fmla="*/ 2147483647 w 1875"/>
                <a:gd name="T33" fmla="*/ 2147483647 h 290"/>
                <a:gd name="T34" fmla="*/ 2147483647 w 1875"/>
                <a:gd name="T35" fmla="*/ 2147483647 h 290"/>
                <a:gd name="T36" fmla="*/ 2147483647 w 1875"/>
                <a:gd name="T37" fmla="*/ 2147483647 h 290"/>
                <a:gd name="T38" fmla="*/ 2147483647 w 1875"/>
                <a:gd name="T39" fmla="*/ 0 h 290"/>
                <a:gd name="T40" fmla="*/ 2147483647 w 1875"/>
                <a:gd name="T41" fmla="*/ 2147483647 h 290"/>
                <a:gd name="T42" fmla="*/ 2147483647 w 1875"/>
                <a:gd name="T43" fmla="*/ 2147483647 h 290"/>
                <a:gd name="T44" fmla="*/ 2147483647 w 1875"/>
                <a:gd name="T45" fmla="*/ 2147483647 h 290"/>
                <a:gd name="T46" fmla="*/ 2147483647 w 1875"/>
                <a:gd name="T47" fmla="*/ 2147483647 h 290"/>
                <a:gd name="T48" fmla="*/ 2147483647 w 1875"/>
                <a:gd name="T49" fmla="*/ 2147483647 h 290"/>
                <a:gd name="T50" fmla="*/ 2147483647 w 1875"/>
                <a:gd name="T51" fmla="*/ 2147483647 h 290"/>
                <a:gd name="T52" fmla="*/ 2147483647 w 1875"/>
                <a:gd name="T53" fmla="*/ 2147483647 h 290"/>
                <a:gd name="T54" fmla="*/ 2147483647 w 1875"/>
                <a:gd name="T55" fmla="*/ 2147483647 h 290"/>
                <a:gd name="T56" fmla="*/ 2147483647 w 1875"/>
                <a:gd name="T57" fmla="*/ 2147483647 h 290"/>
                <a:gd name="T58" fmla="*/ 2147483647 w 1875"/>
                <a:gd name="T59" fmla="*/ 2147483647 h 290"/>
                <a:gd name="T60" fmla="*/ 2147483647 w 1875"/>
                <a:gd name="T61" fmla="*/ 2147483647 h 290"/>
                <a:gd name="T62" fmla="*/ 2147483647 w 1875"/>
                <a:gd name="T63" fmla="*/ 2147483647 h 290"/>
                <a:gd name="T64" fmla="*/ 2147483647 w 1875"/>
                <a:gd name="T65" fmla="*/ 2147483647 h 290"/>
                <a:gd name="T66" fmla="*/ 2147483647 w 1875"/>
                <a:gd name="T67" fmla="*/ 2147483647 h 290"/>
                <a:gd name="T68" fmla="*/ 2147483647 w 1875"/>
                <a:gd name="T69" fmla="*/ 2147483647 h 290"/>
                <a:gd name="T70" fmla="*/ 2147483647 w 1875"/>
                <a:gd name="T71" fmla="*/ 2147483647 h 290"/>
                <a:gd name="T72" fmla="*/ 2147483647 w 1875"/>
                <a:gd name="T73" fmla="*/ 2147483647 h 290"/>
                <a:gd name="T74" fmla="*/ 2147483647 w 1875"/>
                <a:gd name="T75" fmla="*/ 2147483647 h 290"/>
                <a:gd name="T76" fmla="*/ 2147483647 w 1875"/>
                <a:gd name="T77" fmla="*/ 2147483647 h 290"/>
                <a:gd name="T78" fmla="*/ 2147483647 w 1875"/>
                <a:gd name="T79" fmla="*/ 2147483647 h 290"/>
                <a:gd name="T80" fmla="*/ 2147483647 w 1875"/>
                <a:gd name="T81" fmla="*/ 2147483647 h 290"/>
                <a:gd name="T82" fmla="*/ 2147483647 w 1875"/>
                <a:gd name="T83" fmla="*/ 2147483647 h 290"/>
                <a:gd name="T84" fmla="*/ 2147483647 w 1875"/>
                <a:gd name="T85" fmla="*/ 2147483647 h 290"/>
                <a:gd name="T86" fmla="*/ 2147483647 w 1875"/>
                <a:gd name="T87" fmla="*/ 2147483647 h 290"/>
                <a:gd name="T88" fmla="*/ 2147483647 w 1875"/>
                <a:gd name="T89" fmla="*/ 2147483647 h 290"/>
                <a:gd name="T90" fmla="*/ 2147483647 w 1875"/>
                <a:gd name="T91" fmla="*/ 2147483647 h 290"/>
                <a:gd name="T92" fmla="*/ 2147483647 w 1875"/>
                <a:gd name="T93" fmla="*/ 2147483647 h 290"/>
                <a:gd name="T94" fmla="*/ 2147483647 w 1875"/>
                <a:gd name="T95" fmla="*/ 2147483647 h 290"/>
                <a:gd name="T96" fmla="*/ 2147483647 w 1875"/>
                <a:gd name="T97" fmla="*/ 2147483647 h 290"/>
                <a:gd name="T98" fmla="*/ 2147483647 w 1875"/>
                <a:gd name="T99" fmla="*/ 2147483647 h 290"/>
                <a:gd name="T100" fmla="*/ 2147483647 w 1875"/>
                <a:gd name="T101" fmla="*/ 2147483647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10"/>
            <p:cNvSpPr>
              <a:spLocks/>
            </p:cNvSpPr>
            <p:nvPr/>
          </p:nvSpPr>
          <p:spPr bwMode="auto">
            <a:xfrm rot="5386000">
              <a:off x="3970129" y="3370263"/>
              <a:ext cx="1017588" cy="174625"/>
            </a:xfrm>
            <a:custGeom>
              <a:avLst/>
              <a:gdLst>
                <a:gd name="T0" fmla="*/ 0 w 1875"/>
                <a:gd name="T1" fmla="*/ 2147483647 h 290"/>
                <a:gd name="T2" fmla="*/ 2147483647 w 1875"/>
                <a:gd name="T3" fmla="*/ 2147483647 h 290"/>
                <a:gd name="T4" fmla="*/ 2147483647 w 1875"/>
                <a:gd name="T5" fmla="*/ 2147483647 h 290"/>
                <a:gd name="T6" fmla="*/ 2147483647 w 1875"/>
                <a:gd name="T7" fmla="*/ 2147483647 h 290"/>
                <a:gd name="T8" fmla="*/ 2147483647 w 1875"/>
                <a:gd name="T9" fmla="*/ 2147483647 h 290"/>
                <a:gd name="T10" fmla="*/ 2147483647 w 1875"/>
                <a:gd name="T11" fmla="*/ 2147483647 h 290"/>
                <a:gd name="T12" fmla="*/ 2147483647 w 1875"/>
                <a:gd name="T13" fmla="*/ 2147483647 h 290"/>
                <a:gd name="T14" fmla="*/ 2147483647 w 1875"/>
                <a:gd name="T15" fmla="*/ 2147483647 h 290"/>
                <a:gd name="T16" fmla="*/ 2147483647 w 1875"/>
                <a:gd name="T17" fmla="*/ 2147483647 h 290"/>
                <a:gd name="T18" fmla="*/ 2147483647 w 1875"/>
                <a:gd name="T19" fmla="*/ 2147483647 h 290"/>
                <a:gd name="T20" fmla="*/ 2147483647 w 1875"/>
                <a:gd name="T21" fmla="*/ 2147483647 h 290"/>
                <a:gd name="T22" fmla="*/ 2147483647 w 1875"/>
                <a:gd name="T23" fmla="*/ 2147483647 h 290"/>
                <a:gd name="T24" fmla="*/ 2147483647 w 1875"/>
                <a:gd name="T25" fmla="*/ 2147483647 h 290"/>
                <a:gd name="T26" fmla="*/ 2147483647 w 1875"/>
                <a:gd name="T27" fmla="*/ 2147483647 h 290"/>
                <a:gd name="T28" fmla="*/ 2147483647 w 1875"/>
                <a:gd name="T29" fmla="*/ 2147483647 h 290"/>
                <a:gd name="T30" fmla="*/ 2147483647 w 1875"/>
                <a:gd name="T31" fmla="*/ 2147483647 h 290"/>
                <a:gd name="T32" fmla="*/ 2147483647 w 1875"/>
                <a:gd name="T33" fmla="*/ 2147483647 h 290"/>
                <a:gd name="T34" fmla="*/ 2147483647 w 1875"/>
                <a:gd name="T35" fmla="*/ 2147483647 h 290"/>
                <a:gd name="T36" fmla="*/ 2147483647 w 1875"/>
                <a:gd name="T37" fmla="*/ 2147483647 h 290"/>
                <a:gd name="T38" fmla="*/ 2147483647 w 1875"/>
                <a:gd name="T39" fmla="*/ 0 h 290"/>
                <a:gd name="T40" fmla="*/ 2147483647 w 1875"/>
                <a:gd name="T41" fmla="*/ 2147483647 h 290"/>
                <a:gd name="T42" fmla="*/ 2147483647 w 1875"/>
                <a:gd name="T43" fmla="*/ 2147483647 h 290"/>
                <a:gd name="T44" fmla="*/ 2147483647 w 1875"/>
                <a:gd name="T45" fmla="*/ 2147483647 h 290"/>
                <a:gd name="T46" fmla="*/ 2147483647 w 1875"/>
                <a:gd name="T47" fmla="*/ 2147483647 h 290"/>
                <a:gd name="T48" fmla="*/ 2147483647 w 1875"/>
                <a:gd name="T49" fmla="*/ 2147483647 h 290"/>
                <a:gd name="T50" fmla="*/ 2147483647 w 1875"/>
                <a:gd name="T51" fmla="*/ 2147483647 h 290"/>
                <a:gd name="T52" fmla="*/ 2147483647 w 1875"/>
                <a:gd name="T53" fmla="*/ 2147483647 h 290"/>
                <a:gd name="T54" fmla="*/ 2147483647 w 1875"/>
                <a:gd name="T55" fmla="*/ 2147483647 h 290"/>
                <a:gd name="T56" fmla="*/ 2147483647 w 1875"/>
                <a:gd name="T57" fmla="*/ 2147483647 h 290"/>
                <a:gd name="T58" fmla="*/ 2147483647 w 1875"/>
                <a:gd name="T59" fmla="*/ 2147483647 h 290"/>
                <a:gd name="T60" fmla="*/ 2147483647 w 1875"/>
                <a:gd name="T61" fmla="*/ 2147483647 h 290"/>
                <a:gd name="T62" fmla="*/ 2147483647 w 1875"/>
                <a:gd name="T63" fmla="*/ 2147483647 h 290"/>
                <a:gd name="T64" fmla="*/ 2147483647 w 1875"/>
                <a:gd name="T65" fmla="*/ 2147483647 h 290"/>
                <a:gd name="T66" fmla="*/ 2147483647 w 1875"/>
                <a:gd name="T67" fmla="*/ 2147483647 h 290"/>
                <a:gd name="T68" fmla="*/ 2147483647 w 1875"/>
                <a:gd name="T69" fmla="*/ 2147483647 h 290"/>
                <a:gd name="T70" fmla="*/ 2147483647 w 1875"/>
                <a:gd name="T71" fmla="*/ 2147483647 h 290"/>
                <a:gd name="T72" fmla="*/ 2147483647 w 1875"/>
                <a:gd name="T73" fmla="*/ 2147483647 h 290"/>
                <a:gd name="T74" fmla="*/ 2147483647 w 1875"/>
                <a:gd name="T75" fmla="*/ 2147483647 h 290"/>
                <a:gd name="T76" fmla="*/ 2147483647 w 1875"/>
                <a:gd name="T77" fmla="*/ 2147483647 h 290"/>
                <a:gd name="T78" fmla="*/ 2147483647 w 1875"/>
                <a:gd name="T79" fmla="*/ 2147483647 h 290"/>
                <a:gd name="T80" fmla="*/ 2147483647 w 1875"/>
                <a:gd name="T81" fmla="*/ 2147483647 h 290"/>
                <a:gd name="T82" fmla="*/ 2147483647 w 1875"/>
                <a:gd name="T83" fmla="*/ 2147483647 h 290"/>
                <a:gd name="T84" fmla="*/ 2147483647 w 1875"/>
                <a:gd name="T85" fmla="*/ 2147483647 h 290"/>
                <a:gd name="T86" fmla="*/ 2147483647 w 1875"/>
                <a:gd name="T87" fmla="*/ 2147483647 h 290"/>
                <a:gd name="T88" fmla="*/ 2147483647 w 1875"/>
                <a:gd name="T89" fmla="*/ 2147483647 h 290"/>
                <a:gd name="T90" fmla="*/ 2147483647 w 1875"/>
                <a:gd name="T91" fmla="*/ 2147483647 h 290"/>
                <a:gd name="T92" fmla="*/ 2147483647 w 1875"/>
                <a:gd name="T93" fmla="*/ 2147483647 h 290"/>
                <a:gd name="T94" fmla="*/ 2147483647 w 1875"/>
                <a:gd name="T95" fmla="*/ 2147483647 h 290"/>
                <a:gd name="T96" fmla="*/ 2147483647 w 1875"/>
                <a:gd name="T97" fmla="*/ 2147483647 h 290"/>
                <a:gd name="T98" fmla="*/ 2147483647 w 1875"/>
                <a:gd name="T99" fmla="*/ 2147483647 h 290"/>
                <a:gd name="T100" fmla="*/ 2147483647 w 1875"/>
                <a:gd name="T101" fmla="*/ 2147483647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" name="Line 11"/>
            <p:cNvSpPr>
              <a:spLocks noChangeShapeType="1"/>
            </p:cNvSpPr>
            <p:nvPr/>
          </p:nvSpPr>
          <p:spPr bwMode="auto">
            <a:xfrm flipV="1">
              <a:off x="2882692" y="4068763"/>
              <a:ext cx="1165225" cy="104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2" name="Line 12"/>
            <p:cNvSpPr>
              <a:spLocks noChangeShapeType="1"/>
            </p:cNvSpPr>
            <p:nvPr/>
          </p:nvSpPr>
          <p:spPr bwMode="auto">
            <a:xfrm>
              <a:off x="4621004" y="4062413"/>
              <a:ext cx="1046162" cy="104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Oval 13"/>
            <p:cNvSpPr>
              <a:spLocks noChangeArrowheads="1"/>
            </p:cNvSpPr>
            <p:nvPr/>
          </p:nvSpPr>
          <p:spPr bwMode="auto">
            <a:xfrm>
              <a:off x="4038392" y="3841750"/>
              <a:ext cx="582612" cy="52863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Text Box 14"/>
            <p:cNvSpPr txBox="1">
              <a:spLocks noChangeArrowheads="1"/>
            </p:cNvSpPr>
            <p:nvPr/>
          </p:nvSpPr>
          <p:spPr bwMode="auto">
            <a:xfrm>
              <a:off x="2567781" y="3993862"/>
              <a:ext cx="341334" cy="292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it-IT" sz="2000" b="1" dirty="0" err="1">
                  <a:solidFill>
                    <a:srgbClr val="000000"/>
                  </a:solidFill>
                </a:rPr>
                <a:t>p</a:t>
              </a:r>
              <a:endParaRPr lang="it-IT" sz="2000" b="1">
                <a:solidFill>
                  <a:srgbClr val="000000"/>
                </a:solidFill>
              </a:endParaRPr>
            </a:p>
          </p:txBody>
        </p:sp>
        <p:sp>
          <p:nvSpPr>
            <p:cNvPr id="65" name="Freeform 15"/>
            <p:cNvSpPr>
              <a:spLocks/>
            </p:cNvSpPr>
            <p:nvPr/>
          </p:nvSpPr>
          <p:spPr bwMode="auto">
            <a:xfrm>
              <a:off x="3554204" y="2947988"/>
              <a:ext cx="1066800" cy="141288"/>
            </a:xfrm>
            <a:custGeom>
              <a:avLst/>
              <a:gdLst>
                <a:gd name="T0" fmla="*/ 0 w 777"/>
                <a:gd name="T1" fmla="*/ 2147483647 h 133"/>
                <a:gd name="T2" fmla="*/ 2147483647 w 777"/>
                <a:gd name="T3" fmla="*/ 2147483647 h 133"/>
                <a:gd name="T4" fmla="*/ 2147483647 w 777"/>
                <a:gd name="T5" fmla="*/ 2147483647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 flipH="1">
              <a:off x="4621004" y="2947988"/>
              <a:ext cx="685800" cy="141288"/>
            </a:xfrm>
            <a:custGeom>
              <a:avLst/>
              <a:gdLst>
                <a:gd name="T0" fmla="*/ 0 w 777"/>
                <a:gd name="T1" fmla="*/ 2147483647 h 133"/>
                <a:gd name="T2" fmla="*/ 2147483647 w 777"/>
                <a:gd name="T3" fmla="*/ 2147483647 h 133"/>
                <a:gd name="T4" fmla="*/ 2147483647 w 777"/>
                <a:gd name="T5" fmla="*/ 2147483647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17"/>
            <p:cNvSpPr>
              <a:spLocks/>
            </p:cNvSpPr>
            <p:nvPr/>
          </p:nvSpPr>
          <p:spPr bwMode="auto">
            <a:xfrm flipH="1" flipV="1">
              <a:off x="4621004" y="3111500"/>
              <a:ext cx="685800" cy="141288"/>
            </a:xfrm>
            <a:custGeom>
              <a:avLst/>
              <a:gdLst>
                <a:gd name="T0" fmla="*/ 0 w 777"/>
                <a:gd name="T1" fmla="*/ 2147483647 h 133"/>
                <a:gd name="T2" fmla="*/ 2147483647 w 777"/>
                <a:gd name="T3" fmla="*/ 2147483647 h 133"/>
                <a:gd name="T4" fmla="*/ 2147483647 w 777"/>
                <a:gd name="T5" fmla="*/ 2147483647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18"/>
            <p:cNvSpPr>
              <a:spLocks/>
            </p:cNvSpPr>
            <p:nvPr/>
          </p:nvSpPr>
          <p:spPr bwMode="auto">
            <a:xfrm rot="-1988430">
              <a:off x="2868404" y="2782888"/>
              <a:ext cx="644525" cy="528638"/>
            </a:xfrm>
            <a:custGeom>
              <a:avLst/>
              <a:gdLst>
                <a:gd name="T0" fmla="*/ 2147483647 w 380"/>
                <a:gd name="T1" fmla="*/ 2147483647 h 311"/>
                <a:gd name="T2" fmla="*/ 2147483647 w 380"/>
                <a:gd name="T3" fmla="*/ 2147483647 h 311"/>
                <a:gd name="T4" fmla="*/ 2147483647 w 380"/>
                <a:gd name="T5" fmla="*/ 2147483647 h 311"/>
                <a:gd name="T6" fmla="*/ 2147483647 w 380"/>
                <a:gd name="T7" fmla="*/ 2147483647 h 311"/>
                <a:gd name="T8" fmla="*/ 2147483647 w 380"/>
                <a:gd name="T9" fmla="*/ 2147483647 h 311"/>
                <a:gd name="T10" fmla="*/ 2147483647 w 380"/>
                <a:gd name="T11" fmla="*/ 2147483647 h 311"/>
                <a:gd name="T12" fmla="*/ 2147483647 w 380"/>
                <a:gd name="T13" fmla="*/ 2147483647 h 311"/>
                <a:gd name="T14" fmla="*/ 2147483647 w 380"/>
                <a:gd name="T15" fmla="*/ 2147483647 h 311"/>
                <a:gd name="T16" fmla="*/ 2147483647 w 380"/>
                <a:gd name="T17" fmla="*/ 2147483647 h 311"/>
                <a:gd name="T18" fmla="*/ 2147483647 w 380"/>
                <a:gd name="T19" fmla="*/ 2147483647 h 311"/>
                <a:gd name="T20" fmla="*/ 2147483647 w 380"/>
                <a:gd name="T21" fmla="*/ 2147483647 h 311"/>
                <a:gd name="T22" fmla="*/ 2147483647 w 380"/>
                <a:gd name="T23" fmla="*/ 2147483647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19"/>
            <p:cNvSpPr>
              <a:spLocks/>
            </p:cNvSpPr>
            <p:nvPr/>
          </p:nvSpPr>
          <p:spPr bwMode="auto">
            <a:xfrm rot="-2508043">
              <a:off x="5348079" y="2844800"/>
              <a:ext cx="644525" cy="528638"/>
            </a:xfrm>
            <a:custGeom>
              <a:avLst/>
              <a:gdLst>
                <a:gd name="T0" fmla="*/ 2147483647 w 380"/>
                <a:gd name="T1" fmla="*/ 2147483647 h 311"/>
                <a:gd name="T2" fmla="*/ 2147483647 w 380"/>
                <a:gd name="T3" fmla="*/ 2147483647 h 311"/>
                <a:gd name="T4" fmla="*/ 2147483647 w 380"/>
                <a:gd name="T5" fmla="*/ 2147483647 h 311"/>
                <a:gd name="T6" fmla="*/ 2147483647 w 380"/>
                <a:gd name="T7" fmla="*/ 2147483647 h 311"/>
                <a:gd name="T8" fmla="*/ 2147483647 w 380"/>
                <a:gd name="T9" fmla="*/ 2147483647 h 311"/>
                <a:gd name="T10" fmla="*/ 2147483647 w 380"/>
                <a:gd name="T11" fmla="*/ 2147483647 h 311"/>
                <a:gd name="T12" fmla="*/ 2147483647 w 380"/>
                <a:gd name="T13" fmla="*/ 2147483647 h 311"/>
                <a:gd name="T14" fmla="*/ 2147483647 w 380"/>
                <a:gd name="T15" fmla="*/ 2147483647 h 311"/>
                <a:gd name="T16" fmla="*/ 2147483647 w 380"/>
                <a:gd name="T17" fmla="*/ 2147483647 h 311"/>
                <a:gd name="T18" fmla="*/ 2147483647 w 380"/>
                <a:gd name="T19" fmla="*/ 2147483647 h 311"/>
                <a:gd name="T20" fmla="*/ 2147483647 w 380"/>
                <a:gd name="T21" fmla="*/ 2147483647 h 311"/>
                <a:gd name="T22" fmla="*/ 2147483647 w 380"/>
                <a:gd name="T23" fmla="*/ 2147483647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Text Box 20"/>
            <p:cNvSpPr txBox="1">
              <a:spLocks noChangeArrowheads="1"/>
            </p:cNvSpPr>
            <p:nvPr/>
          </p:nvSpPr>
          <p:spPr bwMode="auto">
            <a:xfrm>
              <a:off x="5655447" y="3993862"/>
              <a:ext cx="341334" cy="292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it-IT" sz="2000" b="1">
                  <a:solidFill>
                    <a:srgbClr val="000000"/>
                  </a:solidFill>
                </a:rPr>
                <a:t>p</a:t>
              </a:r>
              <a:endParaRPr lang="it-IT" sz="2400" b="1">
                <a:solidFill>
                  <a:srgbClr val="000000"/>
                </a:solidFill>
              </a:endParaRPr>
            </a:p>
          </p:txBody>
        </p:sp>
        <p:sp>
          <p:nvSpPr>
            <p:cNvPr id="71" name="Text Box 21"/>
            <p:cNvSpPr txBox="1">
              <a:spLocks noChangeArrowheads="1"/>
            </p:cNvSpPr>
            <p:nvPr/>
          </p:nvSpPr>
          <p:spPr bwMode="auto">
            <a:xfrm>
              <a:off x="6039227" y="2706688"/>
              <a:ext cx="338554" cy="372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it-IT" sz="2800" b="1">
                  <a:solidFill>
                    <a:schemeClr val="tx1"/>
                  </a:solidFill>
                  <a:latin typeface="Symbol" charset="2"/>
                </a:rPr>
                <a:t>g</a:t>
              </a:r>
              <a:endParaRPr lang="it-IT" sz="2400" b="1">
                <a:solidFill>
                  <a:schemeClr val="tx1"/>
                </a:solidFill>
              </a:endParaRPr>
            </a:p>
          </p:txBody>
        </p:sp>
        <p:sp>
          <p:nvSpPr>
            <p:cNvPr id="72" name="Text Box 22"/>
            <p:cNvSpPr txBox="1">
              <a:spLocks noChangeArrowheads="1"/>
            </p:cNvSpPr>
            <p:nvPr/>
          </p:nvSpPr>
          <p:spPr bwMode="auto">
            <a:xfrm>
              <a:off x="2439931" y="2644775"/>
              <a:ext cx="428322" cy="372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it-IT" sz="2800" b="1">
                  <a:solidFill>
                    <a:schemeClr val="tx1"/>
                  </a:solidFill>
                  <a:latin typeface="Symbol" charset="2"/>
                </a:rPr>
                <a:t>g</a:t>
              </a:r>
              <a:r>
                <a:rPr lang="it-IT" sz="2800" b="1" baseline="30000">
                  <a:solidFill>
                    <a:schemeClr val="tx1"/>
                  </a:solidFill>
                  <a:latin typeface="Symbol" charset="2"/>
                </a:rPr>
                <a:t>*</a:t>
              </a:r>
              <a:endParaRPr lang="it-IT" sz="2400" b="1">
                <a:solidFill>
                  <a:schemeClr val="tx1"/>
                </a:solidFill>
              </a:endParaRPr>
            </a:p>
          </p:txBody>
        </p:sp>
      </p:grpSp>
      <p:pic>
        <p:nvPicPr>
          <p:cNvPr id="24" name="Picture 5" descr="gpd-map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08066" y="2363341"/>
            <a:ext cx="4396023" cy="2842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3231" y="1943772"/>
            <a:ext cx="1924228" cy="48105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Scanning the phase space…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4" name="Date Placeholder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5721976" y="1688692"/>
            <a:ext cx="3308021" cy="1077206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EIC will provide sufficient </a:t>
            </a:r>
            <a:r>
              <a:rPr lang="en-US" sz="16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lumi</a:t>
            </a: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bin in multi-</a:t>
            </a: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 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Q</a:t>
            </a:r>
            <a:r>
              <a:rPr lang="en-US" sz="16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 needed to extract 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endParaRPr lang="en-US" sz="1600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47422" y="796507"/>
            <a:ext cx="3257384" cy="830997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EIC </a:t>
            </a:r>
            <a:r>
              <a:rPr lang="en-US" sz="1600" b="1" dirty="0" err="1" smtClean="0"/>
              <a:t>lumi</a:t>
            </a:r>
            <a:r>
              <a:rPr lang="en-US" sz="1600" b="1" dirty="0" smtClean="0"/>
              <a:t>: </a:t>
            </a:r>
          </a:p>
          <a:p>
            <a:r>
              <a:rPr lang="en-US" sz="1600" b="1" dirty="0" smtClean="0"/>
              <a:t>~10 fb</a:t>
            </a:r>
            <a:r>
              <a:rPr lang="en-US" sz="1600" b="1" baseline="30000" dirty="0" smtClean="0"/>
              <a:t>-1</a:t>
            </a:r>
            <a:r>
              <a:rPr lang="en-US" sz="1600" b="1" dirty="0" smtClean="0"/>
              <a:t>/year @ stage 1 – 5x100</a:t>
            </a:r>
          </a:p>
          <a:p>
            <a:r>
              <a:rPr lang="en-US" sz="1600" b="1" dirty="0" smtClean="0"/>
              <a:t>~10 fb</a:t>
            </a:r>
            <a:r>
              <a:rPr lang="en-US" sz="1600" b="1" baseline="30000" dirty="0" smtClean="0"/>
              <a:t>-1</a:t>
            </a:r>
            <a:r>
              <a:rPr lang="en-US" sz="1600" b="1" dirty="0" smtClean="0"/>
              <a:t>/month @ stage 2 – 20x250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5302504" y="3365224"/>
            <a:ext cx="3537424" cy="2531676"/>
            <a:chOff x="5302504" y="3526358"/>
            <a:chExt cx="3161792" cy="2295208"/>
          </a:xfrm>
        </p:grpSpPr>
        <p:pic>
          <p:nvPicPr>
            <p:cNvPr id="33" name="Picture 32" descr="DVCS.x.Q2.5x100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5302504" y="3680247"/>
              <a:ext cx="3161792" cy="2141319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6874266" y="3526358"/>
              <a:ext cx="1453162" cy="27902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5 X 100 – stage 1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935300" y="5851947"/>
            <a:ext cx="6638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Clr>
                <a:srgbClr val="0000FF"/>
              </a:buClr>
              <a:defRPr/>
            </a:pPr>
            <a:r>
              <a:rPr lang="en-US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… we can do a fine binning in Q2 and W… and even in |</a:t>
            </a:r>
            <a:r>
              <a:rPr lang="en-US" b="1" dirty="0" err="1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t</a:t>
            </a:r>
            <a:r>
              <a:rPr lang="en-US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|</a:t>
            </a: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0" y="3365224"/>
            <a:ext cx="3538737" cy="2562057"/>
            <a:chOff x="0" y="3526358"/>
            <a:chExt cx="3206651" cy="2325589"/>
          </a:xfrm>
        </p:grpSpPr>
        <p:pic>
          <p:nvPicPr>
            <p:cNvPr id="31" name="Picture 30" descr="DVCS.x.Q2.20x250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0" y="3680247"/>
              <a:ext cx="3206651" cy="2171700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1689840" y="3526358"/>
              <a:ext cx="1516810" cy="27937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20 X 250 – stage 2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35" name="Picture 11" descr="EIClogo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87531" y="3864913"/>
            <a:ext cx="729101" cy="662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" name="Group 39"/>
          <p:cNvGrpSpPr/>
          <p:nvPr/>
        </p:nvGrpSpPr>
        <p:grpSpPr>
          <a:xfrm>
            <a:off x="159081" y="726763"/>
            <a:ext cx="5506700" cy="1853781"/>
            <a:chOff x="159081" y="639915"/>
            <a:chExt cx="5506700" cy="1853781"/>
          </a:xfrm>
        </p:grpSpPr>
        <p:pic>
          <p:nvPicPr>
            <p:cNvPr id="22" name="Picture 1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13356" y="944784"/>
              <a:ext cx="2667293" cy="145367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grpSp>
          <p:nvGrpSpPr>
            <p:cNvPr id="2" name="Group 11"/>
            <p:cNvGrpSpPr>
              <a:grpSpLocks noChangeAspect="1"/>
            </p:cNvGrpSpPr>
            <p:nvPr/>
          </p:nvGrpSpPr>
          <p:grpSpPr bwMode="auto">
            <a:xfrm>
              <a:off x="2840097" y="972877"/>
              <a:ext cx="2803974" cy="1425581"/>
              <a:chOff x="2850" y="2063"/>
              <a:chExt cx="2456" cy="1270"/>
            </a:xfrm>
          </p:grpSpPr>
          <p:pic>
            <p:nvPicPr>
              <p:cNvPr id="28" name="Picture 12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850" y="2063"/>
                <a:ext cx="2456" cy="127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sp>
            <p:nvSpPr>
              <p:cNvPr id="29" name="Rectangle 13"/>
              <p:cNvSpPr>
                <a:spLocks noChangeArrowheads="1"/>
              </p:cNvSpPr>
              <p:nvPr/>
            </p:nvSpPr>
            <p:spPr bwMode="auto">
              <a:xfrm>
                <a:off x="4966" y="2381"/>
                <a:ext cx="227" cy="11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6" name="Rectangle 35"/>
            <p:cNvSpPr/>
            <p:nvPr/>
          </p:nvSpPr>
          <p:spPr>
            <a:xfrm>
              <a:off x="1972980" y="639915"/>
              <a:ext cx="2467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DVCS |</a:t>
              </a:r>
              <a:r>
                <a:rPr lang="en-US" b="1" dirty="0" err="1" smtClean="0">
                  <a:solidFill>
                    <a:srgbClr val="000090"/>
                  </a:solidFill>
                </a:rPr>
                <a:t>t</a:t>
              </a:r>
              <a:r>
                <a:rPr lang="en-US" b="1" dirty="0" smtClean="0">
                  <a:solidFill>
                    <a:srgbClr val="000090"/>
                  </a:solidFill>
                </a:rPr>
                <a:t>|-slope @ HERA</a:t>
              </a:r>
              <a:endParaRPr lang="en-US" b="1" dirty="0">
                <a:solidFill>
                  <a:srgbClr val="000090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59081" y="726763"/>
              <a:ext cx="5506700" cy="1766933"/>
            </a:xfrm>
            <a:prstGeom prst="rect">
              <a:avLst/>
            </a:prstGeom>
            <a:noFill/>
            <a:ln w="38100" cmpd="sng">
              <a:solidFill>
                <a:schemeClr val="accent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pic>
        <p:nvPicPr>
          <p:cNvPr id="9" name="Picture 8" descr="x-q2-dvc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21427" y="52562"/>
            <a:ext cx="8636000" cy="6477000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phase-space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476145" y="2667963"/>
            <a:ext cx="1722696" cy="715016"/>
            <a:chOff x="7476145" y="2667963"/>
            <a:chExt cx="1722696" cy="715016"/>
          </a:xfrm>
        </p:grpSpPr>
        <p:cxnSp>
          <p:nvCxnSpPr>
            <p:cNvPr id="8" name="Straight Arrow Connector 7"/>
            <p:cNvCxnSpPr>
              <a:endCxn id="10" idx="1"/>
            </p:cNvCxnSpPr>
            <p:nvPr/>
          </p:nvCxnSpPr>
          <p:spPr>
            <a:xfrm flipV="1">
              <a:off x="7476145" y="2929573"/>
              <a:ext cx="730117" cy="45340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8206262" y="2667963"/>
              <a:ext cx="99257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5x100 </a:t>
              </a:r>
              <a:r>
                <a:rPr lang="en-US" sz="1400" b="1" dirty="0" err="1" smtClean="0">
                  <a:solidFill>
                    <a:srgbClr val="FF0000"/>
                  </a:solidFill>
                </a:rPr>
                <a:t>GeV</a:t>
              </a:r>
              <a:endParaRPr lang="en-US" sz="1400" b="1" dirty="0" smtClean="0">
                <a:solidFill>
                  <a:srgbClr val="FF0000"/>
                </a:solidFill>
              </a:endParaRPr>
            </a:p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Stage 1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135353" y="690425"/>
            <a:ext cx="2081052" cy="523220"/>
            <a:chOff x="7135353" y="690425"/>
            <a:chExt cx="2081052" cy="523220"/>
          </a:xfrm>
        </p:grpSpPr>
        <p:cxnSp>
          <p:nvCxnSpPr>
            <p:cNvPr id="12" name="Straight Arrow Connector 11"/>
            <p:cNvCxnSpPr>
              <a:endCxn id="13" idx="1"/>
            </p:cNvCxnSpPr>
            <p:nvPr/>
          </p:nvCxnSpPr>
          <p:spPr>
            <a:xfrm flipV="1">
              <a:off x="7135353" y="952035"/>
              <a:ext cx="998704" cy="23254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8134057" y="690425"/>
              <a:ext cx="10823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/>
                <a:t>20x250 </a:t>
              </a:r>
              <a:r>
                <a:rPr lang="en-US" sz="1400" b="1" dirty="0" err="1" smtClean="0"/>
                <a:t>GeV</a:t>
              </a:r>
              <a:endParaRPr lang="en-US" sz="1400" b="1" dirty="0" smtClean="0"/>
            </a:p>
            <a:p>
              <a:pPr algn="ctr"/>
              <a:r>
                <a:rPr lang="en-US" sz="1400" b="1" dirty="0" smtClean="0"/>
                <a:t>Stage 2</a:t>
              </a:r>
              <a:endParaRPr lang="en-US" sz="1400" b="1" dirty="0"/>
            </a:p>
          </p:txBody>
        </p:sp>
      </p:grp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6" name="Rectangle 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MC simulation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261" y="1716540"/>
            <a:ext cx="8789529" cy="455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3407" indent="-123407">
              <a:buFont typeface="Wingdings" charset="2"/>
              <a:buChar char="ü"/>
            </a:pPr>
            <a:r>
              <a:rPr lang="en-US" sz="16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GPDs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, evolved at NLO by an </a:t>
            </a:r>
            <a:r>
              <a:rPr lang="en-US" sz="16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indipendent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 code which provides tables of CFF</a:t>
            </a:r>
          </a:p>
          <a:p>
            <a:pPr marL="123407" indent="-123407"/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        -  at LO, the </a:t>
            </a:r>
            <a:r>
              <a:rPr lang="en-US" sz="16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CFFs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 are just a convolution of </a:t>
            </a:r>
            <a:r>
              <a:rPr lang="en-US" sz="16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GPDs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: </a:t>
            </a:r>
          </a:p>
          <a:p>
            <a:pPr marL="123407" indent="-123407"/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/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Wingdings" charset="2"/>
              <a:buChar char="ü"/>
            </a:pP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provide the real and imaginary parts of Compton form factors (</a:t>
            </a:r>
            <a:r>
              <a:rPr lang="en-US" sz="16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CFFs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), used to calculate cross sections for DVCS and DVCS-BH interference. </a:t>
            </a:r>
          </a:p>
          <a:p>
            <a:pPr marL="123407" indent="-123407">
              <a:buFont typeface="Arial"/>
              <a:buChar char="•"/>
            </a:pPr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Arial"/>
              <a:buChar char="•"/>
            </a:pPr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Arial"/>
              <a:buChar char="•"/>
            </a:pPr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Arial"/>
              <a:buChar char="•"/>
            </a:pPr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Arial"/>
              <a:buChar char="•"/>
            </a:pPr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/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/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Arial"/>
              <a:buChar char="•"/>
            </a:pPr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Wingdings" charset="2"/>
              <a:buChar char="ü"/>
            </a:pP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                              -&gt; The B slope is allowed to be </a:t>
            </a:r>
            <a:r>
              <a:rPr lang="en-US" sz="16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costant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 or to vary with Q</a:t>
            </a:r>
            <a:r>
              <a:rPr lang="en-US" sz="1600" baseline="30000" dirty="0" smtClean="0">
                <a:solidFill>
                  <a:srgbClr val="0000FF"/>
                </a:solidFill>
                <a:latin typeface="Comic Sans MS"/>
                <a:cs typeface="Comic Sans MS"/>
              </a:rPr>
              <a:t>2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:</a:t>
            </a:r>
          </a:p>
          <a:p>
            <a:pPr marL="123407" indent="-123407">
              <a:buFont typeface="Wingdings" charset="2"/>
              <a:buChar char="ü"/>
            </a:pPr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Wingdings" charset="2"/>
              <a:buChar char="ü"/>
            </a:pP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Proton dissociation (</a:t>
            </a:r>
            <a:r>
              <a:rPr lang="en-US" sz="1600" i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ep</a:t>
            </a:r>
            <a:r>
              <a:rPr lang="en-US" sz="1600" i="1" dirty="0" smtClean="0">
                <a:solidFill>
                  <a:srgbClr val="0000FF"/>
                </a:solidFill>
                <a:latin typeface="Comic Sans MS"/>
                <a:cs typeface="Comic Sans MS"/>
              </a:rPr>
              <a:t> → </a:t>
            </a:r>
            <a:r>
              <a:rPr lang="en-US" sz="1600" i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eγY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) can be included</a:t>
            </a:r>
          </a:p>
          <a:p>
            <a:pPr marL="123407" indent="-123407">
              <a:buFont typeface="Wingdings" charset="2"/>
              <a:buChar char="ü"/>
            </a:pP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Other non-GPD based models are implemented like FFS, D</a:t>
            </a:r>
            <a:r>
              <a:rPr lang="en-US" dirty="0" smtClean="0">
                <a:solidFill>
                  <a:srgbClr val="0000FF"/>
                </a:solidFill>
                <a:latin typeface="Comic Sans MS"/>
                <a:cs typeface="Comic Sans MS"/>
              </a:rPr>
              <a:t>D    </a:t>
            </a:r>
            <a:endParaRPr lang="en-US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1593850" y="2282578"/>
          <a:ext cx="4076700" cy="488950"/>
        </p:xfrm>
        <a:graphic>
          <a:graphicData uri="http://schemas.openxmlformats.org/presentationml/2006/ole">
            <p:oleObj spid="_x0000_s177154" name="Equation" r:id="rId3" imgW="3708400" imgH="444500" progId="Equation.3">
              <p:embed/>
            </p:oleObj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06556" y="1015514"/>
            <a:ext cx="8926593" cy="646331"/>
          </a:xfrm>
          <a:prstGeom prst="rect">
            <a:avLst/>
          </a:prstGeom>
          <a:noFill/>
          <a:ln w="19050" cmpd="sng">
            <a:solidFill>
              <a:schemeClr val="accent6"/>
            </a:solidFill>
            <a:prstDash val="sysDash"/>
          </a:ln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US" dirty="0" smtClean="0">
                <a:solidFill>
                  <a:srgbClr val="0000FF"/>
                </a:solidFill>
                <a:latin typeface="Comic Sans MS"/>
                <a:cs typeface="Comic Sans MS"/>
              </a:rPr>
              <a:t>The code MILOU is </a:t>
            </a:r>
            <a:r>
              <a:rPr lang="en-GB" dirty="0" smtClean="0">
                <a:solidFill>
                  <a:srgbClr val="0000FF"/>
                </a:solidFill>
                <a:latin typeface="Comic Sans MS"/>
                <a:cs typeface="Comic Sans MS"/>
              </a:rPr>
              <a:t>Based on a </a:t>
            </a:r>
            <a:r>
              <a:rPr lang="en-GB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GPDs</a:t>
            </a:r>
            <a:r>
              <a:rPr lang="en-GB" dirty="0" smtClean="0">
                <a:solidFill>
                  <a:srgbClr val="0000FF"/>
                </a:solidFill>
                <a:latin typeface="Comic Sans MS"/>
                <a:cs typeface="Comic Sans MS"/>
              </a:rPr>
              <a:t> convolution by</a:t>
            </a:r>
            <a:r>
              <a:rPr lang="en-GB" dirty="0" smtClean="0">
                <a:solidFill>
                  <a:srgbClr val="000000"/>
                </a:solidFill>
                <a:latin typeface="Comic Sans MS"/>
                <a:cs typeface="Comic Sans MS"/>
              </a:rPr>
              <a:t>: </a:t>
            </a:r>
          </a:p>
          <a:p>
            <a:pPr marL="342900" indent="-342900">
              <a:buClr>
                <a:srgbClr val="FF0000"/>
              </a:buClr>
              <a:buAutoNum type="alphaUcPeriod"/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GB" dirty="0" smtClean="0">
                <a:solidFill>
                  <a:srgbClr val="FF0000"/>
                </a:solidFill>
                <a:latin typeface="Comic Sans MS"/>
                <a:cs typeface="Comic Sans MS"/>
              </a:rPr>
              <a:t>Freund and M. McDermott [</a:t>
            </a:r>
            <a:r>
              <a:rPr lang="en-GB" dirty="0" smtClean="0">
                <a:latin typeface="Times New Roman" charset="0"/>
              </a:rPr>
              <a:t>All </a:t>
            </a:r>
            <a:r>
              <a:rPr lang="en-GB" dirty="0" err="1" smtClean="0">
                <a:latin typeface="Times New Roman" charset="0"/>
              </a:rPr>
              <a:t>ref.s</a:t>
            </a:r>
            <a:r>
              <a:rPr lang="en-GB" dirty="0" smtClean="0">
                <a:latin typeface="Times New Roman" charset="0"/>
              </a:rPr>
              <a:t> in: </a:t>
            </a:r>
            <a:r>
              <a:rPr lang="en-US" dirty="0" smtClean="0">
                <a:latin typeface="Times New Roman" charset="0"/>
                <a:hlinkClick r:id="rId4"/>
              </a:rPr>
              <a:t>http://durpdg.dur.ac.uk/hepdata/dvcs.html</a:t>
            </a:r>
            <a:r>
              <a:rPr lang="en-US" dirty="0" smtClean="0">
                <a:solidFill>
                  <a:srgbClr val="FF0000"/>
                </a:solidFill>
                <a:latin typeface="Comic Sans MS"/>
                <a:cs typeface="Comic Sans MS"/>
              </a:rPr>
              <a:t>]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50463" y="666286"/>
            <a:ext cx="6679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Written by E. Perez, L </a:t>
            </a:r>
            <a:r>
              <a:rPr lang="en-GB" dirty="0" err="1" smtClean="0">
                <a:solidFill>
                  <a:srgbClr val="FF0000"/>
                </a:solidFill>
                <a:latin typeface="Times New Roman" charset="0"/>
              </a:rPr>
              <a:t>Schoeffel</a:t>
            </a:r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, L. </a:t>
            </a:r>
            <a:r>
              <a:rPr lang="en-GB" dirty="0" err="1" smtClean="0">
                <a:solidFill>
                  <a:srgbClr val="FF0000"/>
                </a:solidFill>
                <a:latin typeface="Times New Roman" charset="0"/>
              </a:rPr>
              <a:t>Favart</a:t>
            </a:r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[arXiv:hep-ph/0411389v1]</a:t>
            </a:r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graphicFrame>
        <p:nvGraphicFramePr>
          <p:cNvPr id="38918" name="Object 6"/>
          <p:cNvGraphicFramePr>
            <a:graphicFrameLocks noChangeAspect="1"/>
          </p:cNvGraphicFramePr>
          <p:nvPr/>
        </p:nvGraphicFramePr>
        <p:xfrm>
          <a:off x="546100" y="3462648"/>
          <a:ext cx="2824163" cy="522287"/>
        </p:xfrm>
        <a:graphic>
          <a:graphicData uri="http://schemas.openxmlformats.org/presentationml/2006/ole">
            <p:oleObj spid="_x0000_s177155" name="Equation" r:id="rId5" imgW="2336800" imgH="431800" progId="Equation.3">
              <p:embed/>
            </p:oleObj>
          </a:graphicData>
        </a:graphic>
      </p:graphicFrame>
      <p:graphicFrame>
        <p:nvGraphicFramePr>
          <p:cNvPr id="38919" name="Object 7"/>
          <p:cNvGraphicFramePr>
            <a:graphicFrameLocks noChangeAspect="1"/>
          </p:cNvGraphicFramePr>
          <p:nvPr/>
        </p:nvGraphicFramePr>
        <p:xfrm>
          <a:off x="682900" y="4177023"/>
          <a:ext cx="785813" cy="190500"/>
        </p:xfrm>
        <a:graphic>
          <a:graphicData uri="http://schemas.openxmlformats.org/presentationml/2006/ole">
            <p:oleObj spid="_x0000_s177156" name="Equation" r:id="rId6" imgW="736600" imgH="177800" progId="Equation.3">
              <p:embed/>
            </p:oleObj>
          </a:graphicData>
        </a:graphic>
      </p:graphicFrame>
      <p:graphicFrame>
        <p:nvGraphicFramePr>
          <p:cNvPr id="38920" name="Object 8"/>
          <p:cNvGraphicFramePr>
            <a:graphicFrameLocks noChangeAspect="1"/>
          </p:cNvGraphicFramePr>
          <p:nvPr/>
        </p:nvGraphicFramePr>
        <p:xfrm>
          <a:off x="651150" y="4534210"/>
          <a:ext cx="858838" cy="190500"/>
        </p:xfrm>
        <a:graphic>
          <a:graphicData uri="http://schemas.openxmlformats.org/presentationml/2006/ole">
            <p:oleObj spid="_x0000_s177157" name="Equation" r:id="rId7" imgW="800100" imgH="177800" progId="Equation.3">
              <p:embed/>
            </p:oleObj>
          </a:graphicData>
        </a:graphic>
      </p:graphicFrame>
      <p:graphicFrame>
        <p:nvGraphicFramePr>
          <p:cNvPr id="38921" name="Object 9"/>
          <p:cNvGraphicFramePr>
            <a:graphicFrameLocks noChangeAspect="1"/>
          </p:cNvGraphicFramePr>
          <p:nvPr/>
        </p:nvGraphicFramePr>
        <p:xfrm>
          <a:off x="2160863" y="4270685"/>
          <a:ext cx="785812" cy="420688"/>
        </p:xfrm>
        <a:graphic>
          <a:graphicData uri="http://schemas.openxmlformats.org/presentationml/2006/ole">
            <p:oleObj spid="_x0000_s177158" name="Equation" r:id="rId8" imgW="711200" imgH="381000" progId="Equation.3">
              <p:embed/>
            </p:oleObj>
          </a:graphicData>
        </a:graphic>
      </p:graphicFrame>
      <p:graphicFrame>
        <p:nvGraphicFramePr>
          <p:cNvPr id="38922" name="Object 10"/>
          <p:cNvGraphicFramePr>
            <a:graphicFrameLocks noChangeAspect="1"/>
          </p:cNvGraphicFramePr>
          <p:nvPr/>
        </p:nvGraphicFramePr>
        <p:xfrm>
          <a:off x="4211276" y="3419870"/>
          <a:ext cx="4706938" cy="1606550"/>
        </p:xfrm>
        <a:graphic>
          <a:graphicData uri="http://schemas.openxmlformats.org/presentationml/2006/ole">
            <p:oleObj spid="_x0000_s177159" name="Equation" r:id="rId9" imgW="4279900" imgH="1460500" progId="Equation.3">
              <p:embed/>
            </p:oleObj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582893" y="5086834"/>
          <a:ext cx="1517650" cy="522288"/>
        </p:xfrm>
        <a:graphic>
          <a:graphicData uri="http://schemas.openxmlformats.org/presentationml/2006/ole">
            <p:oleObj spid="_x0000_s177160" name="Equation" r:id="rId10" imgW="1143000" imgH="393700" progId="Equation.3">
              <p:embed/>
            </p:oleObj>
          </a:graphicData>
        </a:graphic>
      </p:graphicFrame>
      <p:sp>
        <p:nvSpPr>
          <p:cNvPr id="2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838299" y="728066"/>
            <a:ext cx="7579960" cy="2094399"/>
            <a:chOff x="499" y="488"/>
            <a:chExt cx="4512" cy="1268"/>
          </a:xfrm>
        </p:grpSpPr>
        <p:sp>
          <p:nvSpPr>
            <p:cNvPr id="38931" name="Text Box 2"/>
            <p:cNvSpPr txBox="1">
              <a:spLocks noChangeArrowheads="1"/>
            </p:cNvSpPr>
            <p:nvPr/>
          </p:nvSpPr>
          <p:spPr bwMode="auto">
            <a:xfrm>
              <a:off x="3671" y="488"/>
              <a:ext cx="307" cy="22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680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b="1" dirty="0">
                  <a:solidFill>
                    <a:srgbClr val="333399"/>
                  </a:solidFill>
                  <a:latin typeface="Times New Roman" charset="0"/>
                </a:rPr>
                <a:t>BH</a:t>
              </a:r>
            </a:p>
          </p:txBody>
        </p:sp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850" y="737"/>
              <a:ext cx="4144" cy="1019"/>
              <a:chOff x="850" y="737"/>
              <a:chExt cx="4144" cy="1019"/>
            </a:xfrm>
          </p:grpSpPr>
          <p:pic>
            <p:nvPicPr>
              <p:cNvPr id="38956" name="Picture 4"/>
              <p:cNvPicPr>
                <a:picLocks noChangeAspect="1" noChangeArrowheads="1"/>
              </p:cNvPicPr>
              <p:nvPr/>
            </p:nvPicPr>
            <p:blipFill>
              <a:blip r:embed="rId4"/>
              <a:srcRect b="14287"/>
              <a:stretch>
                <a:fillRect/>
              </a:stretch>
            </p:blipFill>
            <p:spPr bwMode="auto">
              <a:xfrm>
                <a:off x="1064" y="737"/>
                <a:ext cx="3931" cy="102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sp>
            <p:nvSpPr>
              <p:cNvPr id="38957" name="Rectangle 5"/>
              <p:cNvSpPr>
                <a:spLocks noChangeArrowheads="1"/>
              </p:cNvSpPr>
              <p:nvPr/>
            </p:nvSpPr>
            <p:spPr bwMode="auto">
              <a:xfrm>
                <a:off x="850" y="861"/>
                <a:ext cx="1770" cy="85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8933" name="Text Box 6"/>
            <p:cNvSpPr txBox="1">
              <a:spLocks noChangeArrowheads="1"/>
            </p:cNvSpPr>
            <p:nvPr/>
          </p:nvSpPr>
          <p:spPr bwMode="auto">
            <a:xfrm>
              <a:off x="1228" y="488"/>
              <a:ext cx="482" cy="22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680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b="1" dirty="0">
                  <a:solidFill>
                    <a:srgbClr val="FF0000"/>
                  </a:solidFill>
                  <a:latin typeface="Times New Roman" charset="0"/>
                </a:rPr>
                <a:t>DVCS</a:t>
              </a:r>
            </a:p>
          </p:txBody>
        </p:sp>
        <p:grpSp>
          <p:nvGrpSpPr>
            <p:cNvPr id="4" name="Group 7"/>
            <p:cNvGrpSpPr>
              <a:grpSpLocks/>
            </p:cNvGrpSpPr>
            <p:nvPr/>
          </p:nvGrpSpPr>
          <p:grpSpPr bwMode="auto">
            <a:xfrm>
              <a:off x="574" y="669"/>
              <a:ext cx="1823" cy="1013"/>
              <a:chOff x="574" y="669"/>
              <a:chExt cx="1823" cy="1013"/>
            </a:xfrm>
          </p:grpSpPr>
          <p:graphicFrame>
            <p:nvGraphicFramePr>
              <p:cNvPr id="38914" name="Object 2"/>
              <p:cNvGraphicFramePr>
                <a:graphicFrameLocks noChangeAspect="1"/>
              </p:cNvGraphicFramePr>
              <p:nvPr/>
            </p:nvGraphicFramePr>
            <p:xfrm>
              <a:off x="2094" y="1563"/>
              <a:ext cx="37" cy="72"/>
            </p:xfrm>
            <a:graphic>
              <a:graphicData uri="http://schemas.openxmlformats.org/presentationml/2006/ole">
                <p:oleObj spid="_x0000_s89090" name="Equation" r:id="rId5" imgW="76200" imgH="177800" progId="Equation.3">
                  <p:embed/>
                </p:oleObj>
              </a:graphicData>
            </a:graphic>
          </p:graphicFrame>
          <p:sp>
            <p:nvSpPr>
              <p:cNvPr id="38937" name="Freeform 9"/>
              <p:cNvSpPr>
                <a:spLocks noChangeArrowheads="1"/>
              </p:cNvSpPr>
              <p:nvPr/>
            </p:nvSpPr>
            <p:spPr bwMode="auto">
              <a:xfrm flipV="1">
                <a:off x="1380" y="1213"/>
                <a:ext cx="364" cy="43"/>
              </a:xfrm>
              <a:custGeom>
                <a:avLst/>
                <a:gdLst>
                  <a:gd name="T0" fmla="*/ 0 w 777"/>
                  <a:gd name="T1" fmla="*/ 0 h 133"/>
                  <a:gd name="T2" fmla="*/ 0 w 777"/>
                  <a:gd name="T3" fmla="*/ 0 h 133"/>
                  <a:gd name="T4" fmla="*/ 1 w 777"/>
                  <a:gd name="T5" fmla="*/ 0 h 133"/>
                  <a:gd name="T6" fmla="*/ 0 60000 65536"/>
                  <a:gd name="T7" fmla="*/ 0 60000 65536"/>
                  <a:gd name="T8" fmla="*/ 0 60000 65536"/>
                  <a:gd name="T9" fmla="*/ 0 w 777"/>
                  <a:gd name="T10" fmla="*/ 0 h 133"/>
                  <a:gd name="T11" fmla="*/ 777 w 777"/>
                  <a:gd name="T12" fmla="*/ 133 h 1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38" name="Freeform 10"/>
              <p:cNvSpPr>
                <a:spLocks noChangeArrowheads="1"/>
              </p:cNvSpPr>
              <p:nvPr/>
            </p:nvSpPr>
            <p:spPr bwMode="auto">
              <a:xfrm rot="5400000">
                <a:off x="1450" y="1399"/>
                <a:ext cx="343" cy="58"/>
              </a:xfrm>
              <a:custGeom>
                <a:avLst/>
                <a:gdLst>
                  <a:gd name="T0" fmla="*/ 0 w 1875"/>
                  <a:gd name="T1" fmla="*/ 0 h 290"/>
                  <a:gd name="T2" fmla="*/ 0 w 1875"/>
                  <a:gd name="T3" fmla="*/ 0 h 290"/>
                  <a:gd name="T4" fmla="*/ 0 w 1875"/>
                  <a:gd name="T5" fmla="*/ 0 h 290"/>
                  <a:gd name="T6" fmla="*/ 0 w 1875"/>
                  <a:gd name="T7" fmla="*/ 0 h 290"/>
                  <a:gd name="T8" fmla="*/ 0 w 1875"/>
                  <a:gd name="T9" fmla="*/ 0 h 290"/>
                  <a:gd name="T10" fmla="*/ 0 w 1875"/>
                  <a:gd name="T11" fmla="*/ 0 h 290"/>
                  <a:gd name="T12" fmla="*/ 0 w 1875"/>
                  <a:gd name="T13" fmla="*/ 0 h 290"/>
                  <a:gd name="T14" fmla="*/ 0 w 1875"/>
                  <a:gd name="T15" fmla="*/ 0 h 290"/>
                  <a:gd name="T16" fmla="*/ 0 w 1875"/>
                  <a:gd name="T17" fmla="*/ 0 h 290"/>
                  <a:gd name="T18" fmla="*/ 0 w 1875"/>
                  <a:gd name="T19" fmla="*/ 0 h 290"/>
                  <a:gd name="T20" fmla="*/ 0 w 1875"/>
                  <a:gd name="T21" fmla="*/ 0 h 290"/>
                  <a:gd name="T22" fmla="*/ 0 w 1875"/>
                  <a:gd name="T23" fmla="*/ 0 h 290"/>
                  <a:gd name="T24" fmla="*/ 0 w 1875"/>
                  <a:gd name="T25" fmla="*/ 0 h 290"/>
                  <a:gd name="T26" fmla="*/ 0 w 1875"/>
                  <a:gd name="T27" fmla="*/ 0 h 290"/>
                  <a:gd name="T28" fmla="*/ 0 w 1875"/>
                  <a:gd name="T29" fmla="*/ 0 h 290"/>
                  <a:gd name="T30" fmla="*/ 0 w 1875"/>
                  <a:gd name="T31" fmla="*/ 0 h 290"/>
                  <a:gd name="T32" fmla="*/ 0 w 1875"/>
                  <a:gd name="T33" fmla="*/ 0 h 290"/>
                  <a:gd name="T34" fmla="*/ 0 w 1875"/>
                  <a:gd name="T35" fmla="*/ 0 h 290"/>
                  <a:gd name="T36" fmla="*/ 0 w 1875"/>
                  <a:gd name="T37" fmla="*/ 0 h 290"/>
                  <a:gd name="T38" fmla="*/ 0 w 1875"/>
                  <a:gd name="T39" fmla="*/ 0 h 290"/>
                  <a:gd name="T40" fmla="*/ 0 w 1875"/>
                  <a:gd name="T41" fmla="*/ 0 h 290"/>
                  <a:gd name="T42" fmla="*/ 0 w 1875"/>
                  <a:gd name="T43" fmla="*/ 0 h 290"/>
                  <a:gd name="T44" fmla="*/ 0 w 1875"/>
                  <a:gd name="T45" fmla="*/ 0 h 290"/>
                  <a:gd name="T46" fmla="*/ 0 w 1875"/>
                  <a:gd name="T47" fmla="*/ 0 h 290"/>
                  <a:gd name="T48" fmla="*/ 0 w 1875"/>
                  <a:gd name="T49" fmla="*/ 0 h 290"/>
                  <a:gd name="T50" fmla="*/ 0 w 1875"/>
                  <a:gd name="T51" fmla="*/ 0 h 290"/>
                  <a:gd name="T52" fmla="*/ 0 w 1875"/>
                  <a:gd name="T53" fmla="*/ 0 h 290"/>
                  <a:gd name="T54" fmla="*/ 0 w 1875"/>
                  <a:gd name="T55" fmla="*/ 0 h 290"/>
                  <a:gd name="T56" fmla="*/ 0 w 1875"/>
                  <a:gd name="T57" fmla="*/ 0 h 290"/>
                  <a:gd name="T58" fmla="*/ 0 w 1875"/>
                  <a:gd name="T59" fmla="*/ 0 h 290"/>
                  <a:gd name="T60" fmla="*/ 0 w 1875"/>
                  <a:gd name="T61" fmla="*/ 0 h 290"/>
                  <a:gd name="T62" fmla="*/ 0 w 1875"/>
                  <a:gd name="T63" fmla="*/ 0 h 290"/>
                  <a:gd name="T64" fmla="*/ 0 w 1875"/>
                  <a:gd name="T65" fmla="*/ 0 h 290"/>
                  <a:gd name="T66" fmla="*/ 0 w 1875"/>
                  <a:gd name="T67" fmla="*/ 0 h 290"/>
                  <a:gd name="T68" fmla="*/ 0 w 1875"/>
                  <a:gd name="T69" fmla="*/ 0 h 290"/>
                  <a:gd name="T70" fmla="*/ 0 w 1875"/>
                  <a:gd name="T71" fmla="*/ 0 h 290"/>
                  <a:gd name="T72" fmla="*/ 0 w 1875"/>
                  <a:gd name="T73" fmla="*/ 0 h 290"/>
                  <a:gd name="T74" fmla="*/ 0 w 1875"/>
                  <a:gd name="T75" fmla="*/ 0 h 290"/>
                  <a:gd name="T76" fmla="*/ 0 w 1875"/>
                  <a:gd name="T77" fmla="*/ 0 h 290"/>
                  <a:gd name="T78" fmla="*/ 0 w 1875"/>
                  <a:gd name="T79" fmla="*/ 0 h 290"/>
                  <a:gd name="T80" fmla="*/ 0 w 1875"/>
                  <a:gd name="T81" fmla="*/ 0 h 290"/>
                  <a:gd name="T82" fmla="*/ 0 w 1875"/>
                  <a:gd name="T83" fmla="*/ 0 h 290"/>
                  <a:gd name="T84" fmla="*/ 0 w 1875"/>
                  <a:gd name="T85" fmla="*/ 0 h 290"/>
                  <a:gd name="T86" fmla="*/ 0 w 1875"/>
                  <a:gd name="T87" fmla="*/ 0 h 290"/>
                  <a:gd name="T88" fmla="*/ 0 w 1875"/>
                  <a:gd name="T89" fmla="*/ 0 h 290"/>
                  <a:gd name="T90" fmla="*/ 0 w 1875"/>
                  <a:gd name="T91" fmla="*/ 0 h 290"/>
                  <a:gd name="T92" fmla="*/ 0 w 1875"/>
                  <a:gd name="T93" fmla="*/ 0 h 290"/>
                  <a:gd name="T94" fmla="*/ 0 w 1875"/>
                  <a:gd name="T95" fmla="*/ 0 h 290"/>
                  <a:gd name="T96" fmla="*/ 0 w 1875"/>
                  <a:gd name="T97" fmla="*/ 0 h 290"/>
                  <a:gd name="T98" fmla="*/ 0 w 1875"/>
                  <a:gd name="T99" fmla="*/ 0 h 290"/>
                  <a:gd name="T100" fmla="*/ 0 w 1875"/>
                  <a:gd name="T101" fmla="*/ 0 h 29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75"/>
                  <a:gd name="T154" fmla="*/ 0 h 290"/>
                  <a:gd name="T155" fmla="*/ 1875 w 1875"/>
                  <a:gd name="T156" fmla="*/ 290 h 29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75" h="290">
                    <a:moveTo>
                      <a:pt x="0" y="143"/>
                    </a:moveTo>
                    <a:cubicBezTo>
                      <a:pt x="9" y="143"/>
                      <a:pt x="43" y="143"/>
                      <a:pt x="53" y="143"/>
                    </a:cubicBezTo>
                    <a:cubicBezTo>
                      <a:pt x="63" y="143"/>
                      <a:pt x="51" y="128"/>
                      <a:pt x="59" y="144"/>
                    </a:cubicBezTo>
                    <a:cubicBezTo>
                      <a:pt x="67" y="160"/>
                      <a:pt x="82" y="215"/>
                      <a:pt x="102" y="239"/>
                    </a:cubicBezTo>
                    <a:cubicBezTo>
                      <a:pt x="122" y="263"/>
                      <a:pt x="153" y="288"/>
                      <a:pt x="179" y="288"/>
                    </a:cubicBezTo>
                    <a:cubicBezTo>
                      <a:pt x="205" y="288"/>
                      <a:pt x="235" y="270"/>
                      <a:pt x="258" y="239"/>
                    </a:cubicBezTo>
                    <a:cubicBezTo>
                      <a:pt x="281" y="208"/>
                      <a:pt x="314" y="141"/>
                      <a:pt x="318" y="102"/>
                    </a:cubicBezTo>
                    <a:cubicBezTo>
                      <a:pt x="322" y="63"/>
                      <a:pt x="295" y="2"/>
                      <a:pt x="285" y="2"/>
                    </a:cubicBezTo>
                    <a:cubicBezTo>
                      <a:pt x="275" y="2"/>
                      <a:pt x="250" y="61"/>
                      <a:pt x="255" y="101"/>
                    </a:cubicBezTo>
                    <a:cubicBezTo>
                      <a:pt x="260" y="141"/>
                      <a:pt x="291" y="208"/>
                      <a:pt x="314" y="240"/>
                    </a:cubicBezTo>
                    <a:cubicBezTo>
                      <a:pt x="337" y="272"/>
                      <a:pt x="368" y="290"/>
                      <a:pt x="395" y="290"/>
                    </a:cubicBezTo>
                    <a:cubicBezTo>
                      <a:pt x="422" y="290"/>
                      <a:pt x="453" y="269"/>
                      <a:pt x="476" y="237"/>
                    </a:cubicBezTo>
                    <a:cubicBezTo>
                      <a:pt x="499" y="205"/>
                      <a:pt x="527" y="137"/>
                      <a:pt x="531" y="98"/>
                    </a:cubicBezTo>
                    <a:cubicBezTo>
                      <a:pt x="535" y="59"/>
                      <a:pt x="508" y="2"/>
                      <a:pt x="498" y="2"/>
                    </a:cubicBezTo>
                    <a:cubicBezTo>
                      <a:pt x="488" y="2"/>
                      <a:pt x="464" y="59"/>
                      <a:pt x="468" y="98"/>
                    </a:cubicBezTo>
                    <a:cubicBezTo>
                      <a:pt x="472" y="137"/>
                      <a:pt x="501" y="204"/>
                      <a:pt x="524" y="236"/>
                    </a:cubicBezTo>
                    <a:cubicBezTo>
                      <a:pt x="547" y="268"/>
                      <a:pt x="578" y="290"/>
                      <a:pt x="605" y="290"/>
                    </a:cubicBezTo>
                    <a:cubicBezTo>
                      <a:pt x="632" y="290"/>
                      <a:pt x="665" y="268"/>
                      <a:pt x="689" y="236"/>
                    </a:cubicBezTo>
                    <a:cubicBezTo>
                      <a:pt x="713" y="204"/>
                      <a:pt x="743" y="134"/>
                      <a:pt x="747" y="95"/>
                    </a:cubicBezTo>
                    <a:cubicBezTo>
                      <a:pt x="751" y="56"/>
                      <a:pt x="725" y="0"/>
                      <a:pt x="714" y="0"/>
                    </a:cubicBezTo>
                    <a:cubicBezTo>
                      <a:pt x="703" y="0"/>
                      <a:pt x="677" y="59"/>
                      <a:pt x="681" y="98"/>
                    </a:cubicBezTo>
                    <a:cubicBezTo>
                      <a:pt x="685" y="137"/>
                      <a:pt x="715" y="202"/>
                      <a:pt x="738" y="234"/>
                    </a:cubicBezTo>
                    <a:cubicBezTo>
                      <a:pt x="761" y="266"/>
                      <a:pt x="794" y="290"/>
                      <a:pt x="822" y="290"/>
                    </a:cubicBezTo>
                    <a:cubicBezTo>
                      <a:pt x="850" y="290"/>
                      <a:pt x="882" y="269"/>
                      <a:pt x="905" y="237"/>
                    </a:cubicBezTo>
                    <a:cubicBezTo>
                      <a:pt x="928" y="205"/>
                      <a:pt x="958" y="138"/>
                      <a:pt x="962" y="99"/>
                    </a:cubicBezTo>
                    <a:cubicBezTo>
                      <a:pt x="966" y="60"/>
                      <a:pt x="938" y="2"/>
                      <a:pt x="927" y="2"/>
                    </a:cubicBezTo>
                    <a:cubicBezTo>
                      <a:pt x="916" y="2"/>
                      <a:pt x="891" y="60"/>
                      <a:pt x="896" y="99"/>
                    </a:cubicBezTo>
                    <a:cubicBezTo>
                      <a:pt x="901" y="138"/>
                      <a:pt x="933" y="208"/>
                      <a:pt x="956" y="239"/>
                    </a:cubicBezTo>
                    <a:cubicBezTo>
                      <a:pt x="979" y="270"/>
                      <a:pt x="1008" y="288"/>
                      <a:pt x="1035" y="288"/>
                    </a:cubicBezTo>
                    <a:cubicBezTo>
                      <a:pt x="1062" y="288"/>
                      <a:pt x="1095" y="268"/>
                      <a:pt x="1118" y="237"/>
                    </a:cubicBezTo>
                    <a:cubicBezTo>
                      <a:pt x="1141" y="206"/>
                      <a:pt x="1171" y="140"/>
                      <a:pt x="1175" y="101"/>
                    </a:cubicBezTo>
                    <a:cubicBezTo>
                      <a:pt x="1179" y="62"/>
                      <a:pt x="1153" y="2"/>
                      <a:pt x="1142" y="2"/>
                    </a:cubicBezTo>
                    <a:cubicBezTo>
                      <a:pt x="1131" y="2"/>
                      <a:pt x="1105" y="59"/>
                      <a:pt x="1109" y="99"/>
                    </a:cubicBezTo>
                    <a:cubicBezTo>
                      <a:pt x="1113" y="139"/>
                      <a:pt x="1146" y="209"/>
                      <a:pt x="1169" y="240"/>
                    </a:cubicBezTo>
                    <a:cubicBezTo>
                      <a:pt x="1192" y="271"/>
                      <a:pt x="1223" y="288"/>
                      <a:pt x="1250" y="288"/>
                    </a:cubicBezTo>
                    <a:cubicBezTo>
                      <a:pt x="1277" y="288"/>
                      <a:pt x="1307" y="270"/>
                      <a:pt x="1331" y="239"/>
                    </a:cubicBezTo>
                    <a:cubicBezTo>
                      <a:pt x="1355" y="208"/>
                      <a:pt x="1389" y="141"/>
                      <a:pt x="1394" y="102"/>
                    </a:cubicBezTo>
                    <a:cubicBezTo>
                      <a:pt x="1399" y="63"/>
                      <a:pt x="1370" y="3"/>
                      <a:pt x="1359" y="3"/>
                    </a:cubicBezTo>
                    <a:cubicBezTo>
                      <a:pt x="1348" y="3"/>
                      <a:pt x="1322" y="62"/>
                      <a:pt x="1326" y="101"/>
                    </a:cubicBezTo>
                    <a:cubicBezTo>
                      <a:pt x="1330" y="140"/>
                      <a:pt x="1362" y="207"/>
                      <a:pt x="1385" y="239"/>
                    </a:cubicBezTo>
                    <a:cubicBezTo>
                      <a:pt x="1408" y="271"/>
                      <a:pt x="1437" y="290"/>
                      <a:pt x="1464" y="290"/>
                    </a:cubicBezTo>
                    <a:cubicBezTo>
                      <a:pt x="1491" y="290"/>
                      <a:pt x="1524" y="272"/>
                      <a:pt x="1547" y="240"/>
                    </a:cubicBezTo>
                    <a:cubicBezTo>
                      <a:pt x="1570" y="208"/>
                      <a:pt x="1598" y="140"/>
                      <a:pt x="1602" y="101"/>
                    </a:cubicBezTo>
                    <a:cubicBezTo>
                      <a:pt x="1606" y="62"/>
                      <a:pt x="1585" y="3"/>
                      <a:pt x="1574" y="3"/>
                    </a:cubicBezTo>
                    <a:cubicBezTo>
                      <a:pt x="1563" y="3"/>
                      <a:pt x="1534" y="60"/>
                      <a:pt x="1538" y="99"/>
                    </a:cubicBezTo>
                    <a:cubicBezTo>
                      <a:pt x="1542" y="138"/>
                      <a:pt x="1574" y="208"/>
                      <a:pt x="1598" y="240"/>
                    </a:cubicBezTo>
                    <a:cubicBezTo>
                      <a:pt x="1622" y="272"/>
                      <a:pt x="1654" y="290"/>
                      <a:pt x="1680" y="290"/>
                    </a:cubicBezTo>
                    <a:cubicBezTo>
                      <a:pt x="1706" y="290"/>
                      <a:pt x="1738" y="264"/>
                      <a:pt x="1757" y="240"/>
                    </a:cubicBezTo>
                    <a:cubicBezTo>
                      <a:pt x="1776" y="216"/>
                      <a:pt x="1788" y="162"/>
                      <a:pt x="1796" y="146"/>
                    </a:cubicBezTo>
                    <a:cubicBezTo>
                      <a:pt x="1804" y="130"/>
                      <a:pt x="1793" y="146"/>
                      <a:pt x="1806" y="146"/>
                    </a:cubicBezTo>
                    <a:cubicBezTo>
                      <a:pt x="1819" y="146"/>
                      <a:pt x="1861" y="144"/>
                      <a:pt x="1875" y="144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39" name="Freeform 11"/>
              <p:cNvSpPr>
                <a:spLocks noChangeArrowheads="1"/>
              </p:cNvSpPr>
              <p:nvPr/>
            </p:nvSpPr>
            <p:spPr bwMode="auto">
              <a:xfrm rot="5400000">
                <a:off x="1531" y="1295"/>
                <a:ext cx="343" cy="59"/>
              </a:xfrm>
              <a:custGeom>
                <a:avLst/>
                <a:gdLst>
                  <a:gd name="T0" fmla="*/ 0 w 1875"/>
                  <a:gd name="T1" fmla="*/ 0 h 290"/>
                  <a:gd name="T2" fmla="*/ 0 w 1875"/>
                  <a:gd name="T3" fmla="*/ 0 h 290"/>
                  <a:gd name="T4" fmla="*/ 0 w 1875"/>
                  <a:gd name="T5" fmla="*/ 0 h 290"/>
                  <a:gd name="T6" fmla="*/ 0 w 1875"/>
                  <a:gd name="T7" fmla="*/ 0 h 290"/>
                  <a:gd name="T8" fmla="*/ 0 w 1875"/>
                  <a:gd name="T9" fmla="*/ 0 h 290"/>
                  <a:gd name="T10" fmla="*/ 0 w 1875"/>
                  <a:gd name="T11" fmla="*/ 0 h 290"/>
                  <a:gd name="T12" fmla="*/ 0 w 1875"/>
                  <a:gd name="T13" fmla="*/ 0 h 290"/>
                  <a:gd name="T14" fmla="*/ 0 w 1875"/>
                  <a:gd name="T15" fmla="*/ 0 h 290"/>
                  <a:gd name="T16" fmla="*/ 0 w 1875"/>
                  <a:gd name="T17" fmla="*/ 0 h 290"/>
                  <a:gd name="T18" fmla="*/ 0 w 1875"/>
                  <a:gd name="T19" fmla="*/ 0 h 290"/>
                  <a:gd name="T20" fmla="*/ 0 w 1875"/>
                  <a:gd name="T21" fmla="*/ 0 h 290"/>
                  <a:gd name="T22" fmla="*/ 0 w 1875"/>
                  <a:gd name="T23" fmla="*/ 0 h 290"/>
                  <a:gd name="T24" fmla="*/ 0 w 1875"/>
                  <a:gd name="T25" fmla="*/ 0 h 290"/>
                  <a:gd name="T26" fmla="*/ 0 w 1875"/>
                  <a:gd name="T27" fmla="*/ 0 h 290"/>
                  <a:gd name="T28" fmla="*/ 0 w 1875"/>
                  <a:gd name="T29" fmla="*/ 0 h 290"/>
                  <a:gd name="T30" fmla="*/ 0 w 1875"/>
                  <a:gd name="T31" fmla="*/ 0 h 290"/>
                  <a:gd name="T32" fmla="*/ 0 w 1875"/>
                  <a:gd name="T33" fmla="*/ 0 h 290"/>
                  <a:gd name="T34" fmla="*/ 0 w 1875"/>
                  <a:gd name="T35" fmla="*/ 0 h 290"/>
                  <a:gd name="T36" fmla="*/ 0 w 1875"/>
                  <a:gd name="T37" fmla="*/ 0 h 290"/>
                  <a:gd name="T38" fmla="*/ 0 w 1875"/>
                  <a:gd name="T39" fmla="*/ 0 h 290"/>
                  <a:gd name="T40" fmla="*/ 0 w 1875"/>
                  <a:gd name="T41" fmla="*/ 0 h 290"/>
                  <a:gd name="T42" fmla="*/ 0 w 1875"/>
                  <a:gd name="T43" fmla="*/ 0 h 290"/>
                  <a:gd name="T44" fmla="*/ 0 w 1875"/>
                  <a:gd name="T45" fmla="*/ 0 h 290"/>
                  <a:gd name="T46" fmla="*/ 0 w 1875"/>
                  <a:gd name="T47" fmla="*/ 0 h 290"/>
                  <a:gd name="T48" fmla="*/ 0 w 1875"/>
                  <a:gd name="T49" fmla="*/ 0 h 290"/>
                  <a:gd name="T50" fmla="*/ 0 w 1875"/>
                  <a:gd name="T51" fmla="*/ 0 h 290"/>
                  <a:gd name="T52" fmla="*/ 0 w 1875"/>
                  <a:gd name="T53" fmla="*/ 0 h 290"/>
                  <a:gd name="T54" fmla="*/ 0 w 1875"/>
                  <a:gd name="T55" fmla="*/ 0 h 290"/>
                  <a:gd name="T56" fmla="*/ 0 w 1875"/>
                  <a:gd name="T57" fmla="*/ 0 h 290"/>
                  <a:gd name="T58" fmla="*/ 0 w 1875"/>
                  <a:gd name="T59" fmla="*/ 0 h 290"/>
                  <a:gd name="T60" fmla="*/ 0 w 1875"/>
                  <a:gd name="T61" fmla="*/ 0 h 290"/>
                  <a:gd name="T62" fmla="*/ 0 w 1875"/>
                  <a:gd name="T63" fmla="*/ 0 h 290"/>
                  <a:gd name="T64" fmla="*/ 0 w 1875"/>
                  <a:gd name="T65" fmla="*/ 0 h 290"/>
                  <a:gd name="T66" fmla="*/ 0 w 1875"/>
                  <a:gd name="T67" fmla="*/ 0 h 290"/>
                  <a:gd name="T68" fmla="*/ 0 w 1875"/>
                  <a:gd name="T69" fmla="*/ 0 h 290"/>
                  <a:gd name="T70" fmla="*/ 0 w 1875"/>
                  <a:gd name="T71" fmla="*/ 0 h 290"/>
                  <a:gd name="T72" fmla="*/ 0 w 1875"/>
                  <a:gd name="T73" fmla="*/ 0 h 290"/>
                  <a:gd name="T74" fmla="*/ 0 w 1875"/>
                  <a:gd name="T75" fmla="*/ 0 h 290"/>
                  <a:gd name="T76" fmla="*/ 0 w 1875"/>
                  <a:gd name="T77" fmla="*/ 0 h 290"/>
                  <a:gd name="T78" fmla="*/ 0 w 1875"/>
                  <a:gd name="T79" fmla="*/ 0 h 290"/>
                  <a:gd name="T80" fmla="*/ 0 w 1875"/>
                  <a:gd name="T81" fmla="*/ 0 h 290"/>
                  <a:gd name="T82" fmla="*/ 0 w 1875"/>
                  <a:gd name="T83" fmla="*/ 0 h 290"/>
                  <a:gd name="T84" fmla="*/ 0 w 1875"/>
                  <a:gd name="T85" fmla="*/ 0 h 290"/>
                  <a:gd name="T86" fmla="*/ 0 w 1875"/>
                  <a:gd name="T87" fmla="*/ 0 h 290"/>
                  <a:gd name="T88" fmla="*/ 0 w 1875"/>
                  <a:gd name="T89" fmla="*/ 0 h 290"/>
                  <a:gd name="T90" fmla="*/ 0 w 1875"/>
                  <a:gd name="T91" fmla="*/ 0 h 290"/>
                  <a:gd name="T92" fmla="*/ 0 w 1875"/>
                  <a:gd name="T93" fmla="*/ 0 h 290"/>
                  <a:gd name="T94" fmla="*/ 0 w 1875"/>
                  <a:gd name="T95" fmla="*/ 0 h 290"/>
                  <a:gd name="T96" fmla="*/ 0 w 1875"/>
                  <a:gd name="T97" fmla="*/ 0 h 290"/>
                  <a:gd name="T98" fmla="*/ 0 w 1875"/>
                  <a:gd name="T99" fmla="*/ 0 h 290"/>
                  <a:gd name="T100" fmla="*/ 0 w 1875"/>
                  <a:gd name="T101" fmla="*/ 0 h 29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75"/>
                  <a:gd name="T154" fmla="*/ 0 h 290"/>
                  <a:gd name="T155" fmla="*/ 1875 w 1875"/>
                  <a:gd name="T156" fmla="*/ 290 h 29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75" h="290">
                    <a:moveTo>
                      <a:pt x="0" y="143"/>
                    </a:moveTo>
                    <a:cubicBezTo>
                      <a:pt x="9" y="143"/>
                      <a:pt x="43" y="143"/>
                      <a:pt x="53" y="143"/>
                    </a:cubicBezTo>
                    <a:cubicBezTo>
                      <a:pt x="63" y="143"/>
                      <a:pt x="51" y="128"/>
                      <a:pt x="59" y="144"/>
                    </a:cubicBezTo>
                    <a:cubicBezTo>
                      <a:pt x="67" y="160"/>
                      <a:pt x="82" y="215"/>
                      <a:pt x="102" y="239"/>
                    </a:cubicBezTo>
                    <a:cubicBezTo>
                      <a:pt x="122" y="263"/>
                      <a:pt x="153" y="288"/>
                      <a:pt x="179" y="288"/>
                    </a:cubicBezTo>
                    <a:cubicBezTo>
                      <a:pt x="205" y="288"/>
                      <a:pt x="235" y="270"/>
                      <a:pt x="258" y="239"/>
                    </a:cubicBezTo>
                    <a:cubicBezTo>
                      <a:pt x="281" y="208"/>
                      <a:pt x="314" y="141"/>
                      <a:pt x="318" y="102"/>
                    </a:cubicBezTo>
                    <a:cubicBezTo>
                      <a:pt x="322" y="63"/>
                      <a:pt x="295" y="2"/>
                      <a:pt x="285" y="2"/>
                    </a:cubicBezTo>
                    <a:cubicBezTo>
                      <a:pt x="275" y="2"/>
                      <a:pt x="250" y="61"/>
                      <a:pt x="255" y="101"/>
                    </a:cubicBezTo>
                    <a:cubicBezTo>
                      <a:pt x="260" y="141"/>
                      <a:pt x="291" y="208"/>
                      <a:pt x="314" y="240"/>
                    </a:cubicBezTo>
                    <a:cubicBezTo>
                      <a:pt x="337" y="272"/>
                      <a:pt x="368" y="290"/>
                      <a:pt x="395" y="290"/>
                    </a:cubicBezTo>
                    <a:cubicBezTo>
                      <a:pt x="422" y="290"/>
                      <a:pt x="453" y="269"/>
                      <a:pt x="476" y="237"/>
                    </a:cubicBezTo>
                    <a:cubicBezTo>
                      <a:pt x="499" y="205"/>
                      <a:pt x="527" y="137"/>
                      <a:pt x="531" y="98"/>
                    </a:cubicBezTo>
                    <a:cubicBezTo>
                      <a:pt x="535" y="59"/>
                      <a:pt x="508" y="2"/>
                      <a:pt x="498" y="2"/>
                    </a:cubicBezTo>
                    <a:cubicBezTo>
                      <a:pt x="488" y="2"/>
                      <a:pt x="464" y="59"/>
                      <a:pt x="468" y="98"/>
                    </a:cubicBezTo>
                    <a:cubicBezTo>
                      <a:pt x="472" y="137"/>
                      <a:pt x="501" y="204"/>
                      <a:pt x="524" y="236"/>
                    </a:cubicBezTo>
                    <a:cubicBezTo>
                      <a:pt x="547" y="268"/>
                      <a:pt x="578" y="290"/>
                      <a:pt x="605" y="290"/>
                    </a:cubicBezTo>
                    <a:cubicBezTo>
                      <a:pt x="632" y="290"/>
                      <a:pt x="665" y="268"/>
                      <a:pt x="689" y="236"/>
                    </a:cubicBezTo>
                    <a:cubicBezTo>
                      <a:pt x="713" y="204"/>
                      <a:pt x="743" y="134"/>
                      <a:pt x="747" y="95"/>
                    </a:cubicBezTo>
                    <a:cubicBezTo>
                      <a:pt x="751" y="56"/>
                      <a:pt x="725" y="0"/>
                      <a:pt x="714" y="0"/>
                    </a:cubicBezTo>
                    <a:cubicBezTo>
                      <a:pt x="703" y="0"/>
                      <a:pt x="677" y="59"/>
                      <a:pt x="681" y="98"/>
                    </a:cubicBezTo>
                    <a:cubicBezTo>
                      <a:pt x="685" y="137"/>
                      <a:pt x="715" y="202"/>
                      <a:pt x="738" y="234"/>
                    </a:cubicBezTo>
                    <a:cubicBezTo>
                      <a:pt x="761" y="266"/>
                      <a:pt x="794" y="290"/>
                      <a:pt x="822" y="290"/>
                    </a:cubicBezTo>
                    <a:cubicBezTo>
                      <a:pt x="850" y="290"/>
                      <a:pt x="882" y="269"/>
                      <a:pt x="905" y="237"/>
                    </a:cubicBezTo>
                    <a:cubicBezTo>
                      <a:pt x="928" y="205"/>
                      <a:pt x="958" y="138"/>
                      <a:pt x="962" y="99"/>
                    </a:cubicBezTo>
                    <a:cubicBezTo>
                      <a:pt x="966" y="60"/>
                      <a:pt x="938" y="2"/>
                      <a:pt x="927" y="2"/>
                    </a:cubicBezTo>
                    <a:cubicBezTo>
                      <a:pt x="916" y="2"/>
                      <a:pt x="891" y="60"/>
                      <a:pt x="896" y="99"/>
                    </a:cubicBezTo>
                    <a:cubicBezTo>
                      <a:pt x="901" y="138"/>
                      <a:pt x="933" y="208"/>
                      <a:pt x="956" y="239"/>
                    </a:cubicBezTo>
                    <a:cubicBezTo>
                      <a:pt x="979" y="270"/>
                      <a:pt x="1008" y="288"/>
                      <a:pt x="1035" y="288"/>
                    </a:cubicBezTo>
                    <a:cubicBezTo>
                      <a:pt x="1062" y="288"/>
                      <a:pt x="1095" y="268"/>
                      <a:pt x="1118" y="237"/>
                    </a:cubicBezTo>
                    <a:cubicBezTo>
                      <a:pt x="1141" y="206"/>
                      <a:pt x="1171" y="140"/>
                      <a:pt x="1175" y="101"/>
                    </a:cubicBezTo>
                    <a:cubicBezTo>
                      <a:pt x="1179" y="62"/>
                      <a:pt x="1153" y="2"/>
                      <a:pt x="1142" y="2"/>
                    </a:cubicBezTo>
                    <a:cubicBezTo>
                      <a:pt x="1131" y="2"/>
                      <a:pt x="1105" y="59"/>
                      <a:pt x="1109" y="99"/>
                    </a:cubicBezTo>
                    <a:cubicBezTo>
                      <a:pt x="1113" y="139"/>
                      <a:pt x="1146" y="209"/>
                      <a:pt x="1169" y="240"/>
                    </a:cubicBezTo>
                    <a:cubicBezTo>
                      <a:pt x="1192" y="271"/>
                      <a:pt x="1223" y="288"/>
                      <a:pt x="1250" y="288"/>
                    </a:cubicBezTo>
                    <a:cubicBezTo>
                      <a:pt x="1277" y="288"/>
                      <a:pt x="1307" y="270"/>
                      <a:pt x="1331" y="239"/>
                    </a:cubicBezTo>
                    <a:cubicBezTo>
                      <a:pt x="1355" y="208"/>
                      <a:pt x="1389" y="141"/>
                      <a:pt x="1394" y="102"/>
                    </a:cubicBezTo>
                    <a:cubicBezTo>
                      <a:pt x="1399" y="63"/>
                      <a:pt x="1370" y="3"/>
                      <a:pt x="1359" y="3"/>
                    </a:cubicBezTo>
                    <a:cubicBezTo>
                      <a:pt x="1348" y="3"/>
                      <a:pt x="1322" y="62"/>
                      <a:pt x="1326" y="101"/>
                    </a:cubicBezTo>
                    <a:cubicBezTo>
                      <a:pt x="1330" y="140"/>
                      <a:pt x="1362" y="207"/>
                      <a:pt x="1385" y="239"/>
                    </a:cubicBezTo>
                    <a:cubicBezTo>
                      <a:pt x="1408" y="271"/>
                      <a:pt x="1437" y="290"/>
                      <a:pt x="1464" y="290"/>
                    </a:cubicBezTo>
                    <a:cubicBezTo>
                      <a:pt x="1491" y="290"/>
                      <a:pt x="1524" y="272"/>
                      <a:pt x="1547" y="240"/>
                    </a:cubicBezTo>
                    <a:cubicBezTo>
                      <a:pt x="1570" y="208"/>
                      <a:pt x="1598" y="140"/>
                      <a:pt x="1602" y="101"/>
                    </a:cubicBezTo>
                    <a:cubicBezTo>
                      <a:pt x="1606" y="62"/>
                      <a:pt x="1585" y="3"/>
                      <a:pt x="1574" y="3"/>
                    </a:cubicBezTo>
                    <a:cubicBezTo>
                      <a:pt x="1563" y="3"/>
                      <a:pt x="1534" y="60"/>
                      <a:pt x="1538" y="99"/>
                    </a:cubicBezTo>
                    <a:cubicBezTo>
                      <a:pt x="1542" y="138"/>
                      <a:pt x="1574" y="208"/>
                      <a:pt x="1598" y="240"/>
                    </a:cubicBezTo>
                    <a:cubicBezTo>
                      <a:pt x="1622" y="272"/>
                      <a:pt x="1654" y="290"/>
                      <a:pt x="1680" y="290"/>
                    </a:cubicBezTo>
                    <a:cubicBezTo>
                      <a:pt x="1706" y="290"/>
                      <a:pt x="1738" y="264"/>
                      <a:pt x="1757" y="240"/>
                    </a:cubicBezTo>
                    <a:cubicBezTo>
                      <a:pt x="1776" y="216"/>
                      <a:pt x="1788" y="162"/>
                      <a:pt x="1796" y="146"/>
                    </a:cubicBezTo>
                    <a:cubicBezTo>
                      <a:pt x="1804" y="130"/>
                      <a:pt x="1793" y="146"/>
                      <a:pt x="1806" y="146"/>
                    </a:cubicBezTo>
                    <a:cubicBezTo>
                      <a:pt x="1819" y="146"/>
                      <a:pt x="1861" y="144"/>
                      <a:pt x="1875" y="144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0" name="Line 12"/>
              <p:cNvSpPr>
                <a:spLocks noChangeShapeType="1"/>
              </p:cNvSpPr>
              <p:nvPr/>
            </p:nvSpPr>
            <p:spPr bwMode="auto">
              <a:xfrm flipV="1">
                <a:off x="1157" y="1527"/>
                <a:ext cx="394" cy="43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1" name="Line 13"/>
              <p:cNvSpPr>
                <a:spLocks noChangeShapeType="1"/>
              </p:cNvSpPr>
              <p:nvPr/>
            </p:nvSpPr>
            <p:spPr bwMode="auto">
              <a:xfrm>
                <a:off x="1744" y="1529"/>
                <a:ext cx="352" cy="36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2" name="Oval 14"/>
              <p:cNvSpPr>
                <a:spLocks noChangeArrowheads="1"/>
              </p:cNvSpPr>
              <p:nvPr/>
            </p:nvSpPr>
            <p:spPr bwMode="auto">
              <a:xfrm>
                <a:off x="1547" y="1455"/>
                <a:ext cx="196" cy="178"/>
              </a:xfrm>
              <a:prstGeom prst="ellipse">
                <a:avLst/>
              </a:prstGeom>
              <a:solidFill>
                <a:srgbClr val="FFFFFF"/>
              </a:solidFill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3" name="Text Box 15"/>
              <p:cNvSpPr txBox="1">
                <a:spLocks noChangeArrowheads="1"/>
              </p:cNvSpPr>
              <p:nvPr/>
            </p:nvSpPr>
            <p:spPr bwMode="auto">
              <a:xfrm>
                <a:off x="1026" y="1429"/>
                <a:ext cx="194" cy="253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100" b="1" dirty="0" err="1">
                    <a:solidFill>
                      <a:srgbClr val="000000"/>
                    </a:solidFill>
                  </a:rPr>
                  <a:t>p</a:t>
                </a:r>
                <a:endParaRPr lang="it-IT" sz="2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944" name="Freeform 16"/>
              <p:cNvSpPr>
                <a:spLocks noChangeArrowheads="1"/>
              </p:cNvSpPr>
              <p:nvPr/>
            </p:nvSpPr>
            <p:spPr bwMode="auto">
              <a:xfrm>
                <a:off x="1384" y="1153"/>
                <a:ext cx="360" cy="47"/>
              </a:xfrm>
              <a:custGeom>
                <a:avLst/>
                <a:gdLst>
                  <a:gd name="T0" fmla="*/ 0 w 777"/>
                  <a:gd name="T1" fmla="*/ 0 h 133"/>
                  <a:gd name="T2" fmla="*/ 0 w 777"/>
                  <a:gd name="T3" fmla="*/ 0 h 133"/>
                  <a:gd name="T4" fmla="*/ 1 w 777"/>
                  <a:gd name="T5" fmla="*/ 0 h 133"/>
                  <a:gd name="T6" fmla="*/ 0 60000 65536"/>
                  <a:gd name="T7" fmla="*/ 0 60000 65536"/>
                  <a:gd name="T8" fmla="*/ 0 60000 65536"/>
                  <a:gd name="T9" fmla="*/ 0 w 777"/>
                  <a:gd name="T10" fmla="*/ 0 h 133"/>
                  <a:gd name="T11" fmla="*/ 777 w 777"/>
                  <a:gd name="T12" fmla="*/ 133 h 1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5" name="Freeform 17"/>
              <p:cNvSpPr>
                <a:spLocks noChangeArrowheads="1"/>
              </p:cNvSpPr>
              <p:nvPr/>
            </p:nvSpPr>
            <p:spPr bwMode="auto">
              <a:xfrm flipH="1">
                <a:off x="1744" y="1153"/>
                <a:ext cx="231" cy="47"/>
              </a:xfrm>
              <a:custGeom>
                <a:avLst/>
                <a:gdLst>
                  <a:gd name="T0" fmla="*/ 0 w 777"/>
                  <a:gd name="T1" fmla="*/ 0 h 133"/>
                  <a:gd name="T2" fmla="*/ 0 w 777"/>
                  <a:gd name="T3" fmla="*/ 0 h 133"/>
                  <a:gd name="T4" fmla="*/ 0 w 777"/>
                  <a:gd name="T5" fmla="*/ 0 h 133"/>
                  <a:gd name="T6" fmla="*/ 0 60000 65536"/>
                  <a:gd name="T7" fmla="*/ 0 60000 65536"/>
                  <a:gd name="T8" fmla="*/ 0 60000 65536"/>
                  <a:gd name="T9" fmla="*/ 0 w 777"/>
                  <a:gd name="T10" fmla="*/ 0 h 133"/>
                  <a:gd name="T11" fmla="*/ 777 w 777"/>
                  <a:gd name="T12" fmla="*/ 133 h 1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6" name="Freeform 18"/>
              <p:cNvSpPr>
                <a:spLocks noChangeArrowheads="1"/>
              </p:cNvSpPr>
              <p:nvPr/>
            </p:nvSpPr>
            <p:spPr bwMode="auto">
              <a:xfrm flipH="1" flipV="1">
                <a:off x="1744" y="1208"/>
                <a:ext cx="231" cy="47"/>
              </a:xfrm>
              <a:custGeom>
                <a:avLst/>
                <a:gdLst>
                  <a:gd name="T0" fmla="*/ 0 w 777"/>
                  <a:gd name="T1" fmla="*/ 0 h 133"/>
                  <a:gd name="T2" fmla="*/ 0 w 777"/>
                  <a:gd name="T3" fmla="*/ 0 h 133"/>
                  <a:gd name="T4" fmla="*/ 0 w 777"/>
                  <a:gd name="T5" fmla="*/ 0 h 133"/>
                  <a:gd name="T6" fmla="*/ 0 60000 65536"/>
                  <a:gd name="T7" fmla="*/ 0 60000 65536"/>
                  <a:gd name="T8" fmla="*/ 0 60000 65536"/>
                  <a:gd name="T9" fmla="*/ 0 w 777"/>
                  <a:gd name="T10" fmla="*/ 0 h 133"/>
                  <a:gd name="T11" fmla="*/ 777 w 777"/>
                  <a:gd name="T12" fmla="*/ 133 h 1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7" name="Freeform 19"/>
              <p:cNvSpPr>
                <a:spLocks noChangeArrowheads="1"/>
              </p:cNvSpPr>
              <p:nvPr/>
            </p:nvSpPr>
            <p:spPr bwMode="auto">
              <a:xfrm rot="480000">
                <a:off x="1171" y="1016"/>
                <a:ext cx="218" cy="178"/>
              </a:xfrm>
              <a:custGeom>
                <a:avLst/>
                <a:gdLst>
                  <a:gd name="T0" fmla="*/ 1 w 380"/>
                  <a:gd name="T1" fmla="*/ 1 h 311"/>
                  <a:gd name="T2" fmla="*/ 1 w 380"/>
                  <a:gd name="T3" fmla="*/ 1 h 311"/>
                  <a:gd name="T4" fmla="*/ 1 w 380"/>
                  <a:gd name="T5" fmla="*/ 1 h 311"/>
                  <a:gd name="T6" fmla="*/ 1 w 380"/>
                  <a:gd name="T7" fmla="*/ 1 h 311"/>
                  <a:gd name="T8" fmla="*/ 1 w 380"/>
                  <a:gd name="T9" fmla="*/ 1 h 311"/>
                  <a:gd name="T10" fmla="*/ 1 w 380"/>
                  <a:gd name="T11" fmla="*/ 1 h 311"/>
                  <a:gd name="T12" fmla="*/ 2 w 380"/>
                  <a:gd name="T13" fmla="*/ 1 h 311"/>
                  <a:gd name="T14" fmla="*/ 1 w 380"/>
                  <a:gd name="T15" fmla="*/ 2 h 311"/>
                  <a:gd name="T16" fmla="*/ 2 w 380"/>
                  <a:gd name="T17" fmla="*/ 1 h 311"/>
                  <a:gd name="T18" fmla="*/ 2 w 380"/>
                  <a:gd name="T19" fmla="*/ 2 h 311"/>
                  <a:gd name="T20" fmla="*/ 2 w 380"/>
                  <a:gd name="T21" fmla="*/ 2 h 311"/>
                  <a:gd name="T22" fmla="*/ 2 w 380"/>
                  <a:gd name="T23" fmla="*/ 2 h 31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80"/>
                  <a:gd name="T37" fmla="*/ 0 h 311"/>
                  <a:gd name="T38" fmla="*/ 380 w 380"/>
                  <a:gd name="T39" fmla="*/ 311 h 31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80" h="311">
                    <a:moveTo>
                      <a:pt x="40" y="10"/>
                    </a:moveTo>
                    <a:cubicBezTo>
                      <a:pt x="36" y="20"/>
                      <a:pt x="0" y="70"/>
                      <a:pt x="15" y="71"/>
                    </a:cubicBezTo>
                    <a:cubicBezTo>
                      <a:pt x="29" y="70"/>
                      <a:pt x="116" y="0"/>
                      <a:pt x="125" y="9"/>
                    </a:cubicBezTo>
                    <a:cubicBezTo>
                      <a:pt x="136" y="19"/>
                      <a:pt x="64" y="116"/>
                      <a:pt x="74" y="126"/>
                    </a:cubicBezTo>
                    <a:cubicBezTo>
                      <a:pt x="84" y="135"/>
                      <a:pt x="174" y="56"/>
                      <a:pt x="185" y="66"/>
                    </a:cubicBezTo>
                    <a:cubicBezTo>
                      <a:pt x="194" y="75"/>
                      <a:pt x="124" y="172"/>
                      <a:pt x="134" y="182"/>
                    </a:cubicBezTo>
                    <a:cubicBezTo>
                      <a:pt x="145" y="191"/>
                      <a:pt x="235" y="111"/>
                      <a:pt x="245" y="121"/>
                    </a:cubicBezTo>
                    <a:cubicBezTo>
                      <a:pt x="256" y="131"/>
                      <a:pt x="184" y="228"/>
                      <a:pt x="194" y="237"/>
                    </a:cubicBezTo>
                    <a:cubicBezTo>
                      <a:pt x="205" y="247"/>
                      <a:pt x="294" y="169"/>
                      <a:pt x="305" y="179"/>
                    </a:cubicBezTo>
                    <a:cubicBezTo>
                      <a:pt x="315" y="189"/>
                      <a:pt x="244" y="284"/>
                      <a:pt x="254" y="293"/>
                    </a:cubicBezTo>
                    <a:cubicBezTo>
                      <a:pt x="265" y="303"/>
                      <a:pt x="352" y="232"/>
                      <a:pt x="366" y="235"/>
                    </a:cubicBezTo>
                    <a:cubicBezTo>
                      <a:pt x="380" y="238"/>
                      <a:pt x="345" y="295"/>
                      <a:pt x="339" y="311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8" name="Freeform 20"/>
              <p:cNvSpPr>
                <a:spLocks noChangeArrowheads="1"/>
              </p:cNvSpPr>
              <p:nvPr/>
            </p:nvSpPr>
            <p:spPr bwMode="auto">
              <a:xfrm rot="-4320000">
                <a:off x="1988" y="1041"/>
                <a:ext cx="217" cy="178"/>
              </a:xfrm>
              <a:custGeom>
                <a:avLst/>
                <a:gdLst>
                  <a:gd name="T0" fmla="*/ 1 w 380"/>
                  <a:gd name="T1" fmla="*/ 1 h 311"/>
                  <a:gd name="T2" fmla="*/ 1 w 380"/>
                  <a:gd name="T3" fmla="*/ 1 h 311"/>
                  <a:gd name="T4" fmla="*/ 1 w 380"/>
                  <a:gd name="T5" fmla="*/ 1 h 311"/>
                  <a:gd name="T6" fmla="*/ 1 w 380"/>
                  <a:gd name="T7" fmla="*/ 1 h 311"/>
                  <a:gd name="T8" fmla="*/ 1 w 380"/>
                  <a:gd name="T9" fmla="*/ 1 h 311"/>
                  <a:gd name="T10" fmla="*/ 1 w 380"/>
                  <a:gd name="T11" fmla="*/ 1 h 311"/>
                  <a:gd name="T12" fmla="*/ 2 w 380"/>
                  <a:gd name="T13" fmla="*/ 1 h 311"/>
                  <a:gd name="T14" fmla="*/ 1 w 380"/>
                  <a:gd name="T15" fmla="*/ 2 h 311"/>
                  <a:gd name="T16" fmla="*/ 2 w 380"/>
                  <a:gd name="T17" fmla="*/ 1 h 311"/>
                  <a:gd name="T18" fmla="*/ 2 w 380"/>
                  <a:gd name="T19" fmla="*/ 2 h 311"/>
                  <a:gd name="T20" fmla="*/ 2 w 380"/>
                  <a:gd name="T21" fmla="*/ 2 h 311"/>
                  <a:gd name="T22" fmla="*/ 2 w 380"/>
                  <a:gd name="T23" fmla="*/ 2 h 31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80"/>
                  <a:gd name="T37" fmla="*/ 0 h 311"/>
                  <a:gd name="T38" fmla="*/ 380 w 380"/>
                  <a:gd name="T39" fmla="*/ 311 h 31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80" h="311">
                    <a:moveTo>
                      <a:pt x="40" y="10"/>
                    </a:moveTo>
                    <a:cubicBezTo>
                      <a:pt x="36" y="20"/>
                      <a:pt x="0" y="70"/>
                      <a:pt x="15" y="71"/>
                    </a:cubicBezTo>
                    <a:cubicBezTo>
                      <a:pt x="29" y="70"/>
                      <a:pt x="116" y="0"/>
                      <a:pt x="125" y="9"/>
                    </a:cubicBezTo>
                    <a:cubicBezTo>
                      <a:pt x="136" y="19"/>
                      <a:pt x="64" y="116"/>
                      <a:pt x="74" y="126"/>
                    </a:cubicBezTo>
                    <a:cubicBezTo>
                      <a:pt x="84" y="135"/>
                      <a:pt x="174" y="56"/>
                      <a:pt x="185" y="66"/>
                    </a:cubicBezTo>
                    <a:cubicBezTo>
                      <a:pt x="194" y="75"/>
                      <a:pt x="124" y="172"/>
                      <a:pt x="134" y="182"/>
                    </a:cubicBezTo>
                    <a:cubicBezTo>
                      <a:pt x="145" y="191"/>
                      <a:pt x="235" y="111"/>
                      <a:pt x="245" y="121"/>
                    </a:cubicBezTo>
                    <a:cubicBezTo>
                      <a:pt x="256" y="131"/>
                      <a:pt x="184" y="228"/>
                      <a:pt x="194" y="237"/>
                    </a:cubicBezTo>
                    <a:cubicBezTo>
                      <a:pt x="205" y="247"/>
                      <a:pt x="294" y="169"/>
                      <a:pt x="305" y="179"/>
                    </a:cubicBezTo>
                    <a:cubicBezTo>
                      <a:pt x="315" y="189"/>
                      <a:pt x="244" y="284"/>
                      <a:pt x="254" y="293"/>
                    </a:cubicBezTo>
                    <a:cubicBezTo>
                      <a:pt x="265" y="303"/>
                      <a:pt x="352" y="232"/>
                      <a:pt x="366" y="235"/>
                    </a:cubicBezTo>
                    <a:cubicBezTo>
                      <a:pt x="380" y="238"/>
                      <a:pt x="345" y="295"/>
                      <a:pt x="339" y="311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9" name="Text Box 21"/>
              <p:cNvSpPr txBox="1">
                <a:spLocks noChangeArrowheads="1"/>
              </p:cNvSpPr>
              <p:nvPr/>
            </p:nvSpPr>
            <p:spPr bwMode="auto">
              <a:xfrm>
                <a:off x="2041" y="1403"/>
                <a:ext cx="194" cy="253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100" b="1" dirty="0" err="1">
                    <a:solidFill>
                      <a:srgbClr val="000000"/>
                    </a:solidFill>
                  </a:rPr>
                  <a:t>p</a:t>
                </a:r>
                <a:endParaRPr lang="it-IT" sz="2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950" name="Text Box 22"/>
              <p:cNvSpPr txBox="1">
                <a:spLocks noChangeArrowheads="1"/>
              </p:cNvSpPr>
              <p:nvPr/>
            </p:nvSpPr>
            <p:spPr bwMode="auto">
              <a:xfrm>
                <a:off x="2197" y="786"/>
                <a:ext cx="200" cy="327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900" b="1" dirty="0">
                    <a:solidFill>
                      <a:srgbClr val="000000"/>
                    </a:solidFill>
                    <a:latin typeface="Symbol" charset="2"/>
                  </a:rPr>
                  <a:t></a:t>
                </a:r>
              </a:p>
            </p:txBody>
          </p:sp>
          <p:sp>
            <p:nvSpPr>
              <p:cNvPr id="38951" name="Text Box 23"/>
              <p:cNvSpPr txBox="1">
                <a:spLocks noChangeArrowheads="1"/>
              </p:cNvSpPr>
              <p:nvPr/>
            </p:nvSpPr>
            <p:spPr bwMode="auto">
              <a:xfrm>
                <a:off x="999" y="1016"/>
                <a:ext cx="284" cy="327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900" b="1" dirty="0">
                    <a:solidFill>
                      <a:srgbClr val="000000"/>
                    </a:solidFill>
                    <a:latin typeface="Symbol" charset="2"/>
                  </a:rPr>
                  <a:t></a:t>
                </a:r>
                <a:r>
                  <a:rPr lang="it-IT" sz="2900" b="1" baseline="30000" dirty="0">
                    <a:solidFill>
                      <a:srgbClr val="000000"/>
                    </a:solidFill>
                    <a:latin typeface="Symbol" charset="2"/>
                  </a:rPr>
                  <a:t></a:t>
                </a:r>
              </a:p>
            </p:txBody>
          </p:sp>
          <p:sp>
            <p:nvSpPr>
              <p:cNvPr id="38952" name="Line 24"/>
              <p:cNvSpPr>
                <a:spLocks noChangeShapeType="1"/>
              </p:cNvSpPr>
              <p:nvPr/>
            </p:nvSpPr>
            <p:spPr bwMode="auto">
              <a:xfrm>
                <a:off x="798" y="947"/>
                <a:ext cx="381" cy="34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53" name="Line 25"/>
              <p:cNvSpPr>
                <a:spLocks noChangeShapeType="1"/>
              </p:cNvSpPr>
              <p:nvPr/>
            </p:nvSpPr>
            <p:spPr bwMode="auto">
              <a:xfrm flipV="1">
                <a:off x="1179" y="804"/>
                <a:ext cx="381" cy="181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54" name="Text Box 26"/>
              <p:cNvSpPr txBox="1">
                <a:spLocks noChangeArrowheads="1"/>
              </p:cNvSpPr>
              <p:nvPr/>
            </p:nvSpPr>
            <p:spPr bwMode="auto">
              <a:xfrm>
                <a:off x="1528" y="669"/>
                <a:ext cx="189" cy="253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100" b="1" dirty="0">
                    <a:solidFill>
                      <a:srgbClr val="000000"/>
                    </a:solidFill>
                  </a:rPr>
                  <a:t>e</a:t>
                </a:r>
              </a:p>
            </p:txBody>
          </p:sp>
          <p:sp>
            <p:nvSpPr>
              <p:cNvPr id="38955" name="Text Box 27"/>
              <p:cNvSpPr txBox="1">
                <a:spLocks noChangeArrowheads="1"/>
              </p:cNvSpPr>
              <p:nvPr/>
            </p:nvSpPr>
            <p:spPr bwMode="auto">
              <a:xfrm>
                <a:off x="574" y="842"/>
                <a:ext cx="189" cy="253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100" b="1" dirty="0">
                    <a:solidFill>
                      <a:srgbClr val="000000"/>
                    </a:solidFill>
                  </a:rPr>
                  <a:t>e</a:t>
                </a:r>
              </a:p>
            </p:txBody>
          </p:sp>
        </p:grpSp>
        <p:sp>
          <p:nvSpPr>
            <p:cNvPr id="38935" name="Rectangle 28"/>
            <p:cNvSpPr>
              <a:spLocks noChangeArrowheads="1"/>
            </p:cNvSpPr>
            <p:nvPr/>
          </p:nvSpPr>
          <p:spPr bwMode="auto">
            <a:xfrm>
              <a:off x="2698" y="522"/>
              <a:ext cx="2313" cy="1145"/>
            </a:xfrm>
            <a:prstGeom prst="rect">
              <a:avLst/>
            </a:prstGeom>
            <a:noFill/>
            <a:ln w="19080">
              <a:solidFill>
                <a:srgbClr val="333399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36" name="Rectangle 29"/>
            <p:cNvSpPr>
              <a:spLocks noChangeArrowheads="1"/>
            </p:cNvSpPr>
            <p:nvPr/>
          </p:nvSpPr>
          <p:spPr bwMode="auto">
            <a:xfrm>
              <a:off x="499" y="522"/>
              <a:ext cx="1928" cy="1145"/>
            </a:xfrm>
            <a:prstGeom prst="rect">
              <a:avLst/>
            </a:prstGeom>
            <a:noFill/>
            <a:ln w="1908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8918" name="Text Box 30"/>
          <p:cNvSpPr txBox="1">
            <a:spLocks noChangeArrowheads="1"/>
          </p:cNvSpPr>
          <p:nvPr/>
        </p:nvSpPr>
        <p:spPr bwMode="auto">
          <a:xfrm>
            <a:off x="2170503" y="4477871"/>
            <a:ext cx="4572840" cy="106878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49163" rIns="94545" bIns="49163">
            <a:prstTxWarp prst="textNoShape">
              <a:avLst/>
            </a:prstTxWarp>
            <a:spAutoFit/>
          </a:bodyPr>
          <a:lstStyle/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100" dirty="0">
                <a:solidFill>
                  <a:srgbClr val="FF0000"/>
                </a:solidFill>
                <a:latin typeface="Times New Roman" charset="0"/>
              </a:rPr>
              <a:t>Wrong-sign </a:t>
            </a:r>
          </a:p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100" dirty="0">
                <a:solidFill>
                  <a:srgbClr val="FF0000"/>
                </a:solidFill>
                <a:latin typeface="Times New Roman" charset="0"/>
              </a:rPr>
              <a:t>sample:     </a:t>
            </a:r>
            <a:r>
              <a:rPr lang="en-US" sz="2100" dirty="0">
                <a:solidFill>
                  <a:srgbClr val="000000"/>
                </a:solidFill>
                <a:latin typeface="Times New Roman" charset="0"/>
              </a:rPr>
              <a:t>a negative track match to the </a:t>
            </a:r>
          </a:p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                </a:t>
            </a:r>
            <a:r>
              <a:rPr lang="en-US" sz="2100" dirty="0">
                <a:solidFill>
                  <a:srgbClr val="000000"/>
                </a:solidFill>
                <a:latin typeface="Times New Roman" charset="0"/>
              </a:rPr>
              <a:t>second</a:t>
            </a: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candidate</a:t>
            </a:r>
            <a:r>
              <a:rPr lang="it-IT" sz="2100" dirty="0">
                <a:solidFill>
                  <a:srgbClr val="FF0000"/>
                </a:solidFill>
                <a:latin typeface="Times New Roman" charset="0"/>
              </a:rPr>
              <a:t> </a:t>
            </a:r>
          </a:p>
        </p:txBody>
      </p:sp>
      <p:pic>
        <p:nvPicPr>
          <p:cNvPr id="38919" name="Picture 31"/>
          <p:cNvPicPr>
            <a:picLocks noChangeAspect="1" noChangeArrowheads="1"/>
          </p:cNvPicPr>
          <p:nvPr/>
        </p:nvPicPr>
        <p:blipFill>
          <a:blip r:embed="rId6"/>
          <a:srcRect l="822" r="54330"/>
          <a:stretch>
            <a:fillRect/>
          </a:stretch>
        </p:blipFill>
        <p:spPr bwMode="auto">
          <a:xfrm>
            <a:off x="1" y="3653656"/>
            <a:ext cx="2094905" cy="11677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8920" name="Picture 32"/>
          <p:cNvPicPr>
            <a:picLocks noChangeAspect="1" noChangeArrowheads="1"/>
          </p:cNvPicPr>
          <p:nvPr/>
        </p:nvPicPr>
        <p:blipFill>
          <a:blip r:embed="rId6"/>
          <a:srcRect l="55154"/>
          <a:stretch>
            <a:fillRect/>
          </a:stretch>
        </p:blipFill>
        <p:spPr bwMode="auto">
          <a:xfrm>
            <a:off x="1" y="2680784"/>
            <a:ext cx="2094905" cy="116777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8921" name="Text Box 33"/>
          <p:cNvSpPr txBox="1">
            <a:spLocks noChangeArrowheads="1"/>
          </p:cNvSpPr>
          <p:nvPr/>
        </p:nvSpPr>
        <p:spPr bwMode="auto">
          <a:xfrm>
            <a:off x="2170503" y="2829441"/>
            <a:ext cx="5943684" cy="745617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94545" tIns="49163" rIns="94545" bIns="49163">
            <a:prstTxWarp prst="textNoShape">
              <a:avLst/>
            </a:prstTxWarp>
            <a:spAutoFit/>
          </a:bodyPr>
          <a:lstStyle/>
          <a:p>
            <a:pPr>
              <a:buClr>
                <a:srgbClr val="FF0000"/>
              </a:buClr>
              <a:buFont typeface="Symbol" charset="2"/>
              <a:buChar char=""/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sz="2100" dirty="0">
                <a:solidFill>
                  <a:srgbClr val="FF0000"/>
                </a:solidFill>
                <a:latin typeface="Times New Roman" charset="0"/>
              </a:rPr>
              <a:t> sample: </a:t>
            </a: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no </a:t>
            </a:r>
            <a:r>
              <a:rPr lang="it-IT" sz="2100" dirty="0" err="1">
                <a:solidFill>
                  <a:srgbClr val="000000"/>
                </a:solidFill>
                <a:latin typeface="Times New Roman" charset="0"/>
              </a:rPr>
              <a:t>tracks</a:t>
            </a: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</a:t>
            </a:r>
            <a:r>
              <a:rPr lang="it-IT" sz="2100" dirty="0" err="1">
                <a:solidFill>
                  <a:srgbClr val="000000"/>
                </a:solidFill>
                <a:latin typeface="Times New Roman" charset="0"/>
              </a:rPr>
              <a:t>matching</a:t>
            </a: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</a:t>
            </a:r>
            <a:r>
              <a:rPr lang="it-IT" sz="2100" dirty="0" err="1">
                <a:solidFill>
                  <a:srgbClr val="000000"/>
                </a:solidFill>
                <a:latin typeface="Times New Roman" charset="0"/>
              </a:rPr>
              <a:t>to</a:t>
            </a: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the </a:t>
            </a:r>
          </a:p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               </a:t>
            </a:r>
            <a:r>
              <a:rPr lang="it-IT" sz="2100" dirty="0" err="1">
                <a:solidFill>
                  <a:srgbClr val="000000"/>
                </a:solidFill>
                <a:latin typeface="Times New Roman" charset="0"/>
              </a:rPr>
              <a:t>second</a:t>
            </a: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candidate</a:t>
            </a:r>
          </a:p>
        </p:txBody>
      </p:sp>
      <p:sp>
        <p:nvSpPr>
          <p:cNvPr id="38922" name="Text Box 34"/>
          <p:cNvSpPr txBox="1">
            <a:spLocks noChangeArrowheads="1"/>
          </p:cNvSpPr>
          <p:nvPr/>
        </p:nvSpPr>
        <p:spPr bwMode="auto">
          <a:xfrm>
            <a:off x="2168824" y="3653656"/>
            <a:ext cx="3518495" cy="745617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4545" tIns="49163" rIns="94545" bIns="49163">
            <a:prstTxWarp prst="textNoShape">
              <a:avLst/>
            </a:prstTxWarp>
            <a:spAutoFit/>
          </a:bodyPr>
          <a:lstStyle/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sz="2100" dirty="0">
                <a:solidFill>
                  <a:srgbClr val="FF0000"/>
                </a:solidFill>
                <a:latin typeface="Times New Roman" charset="0"/>
              </a:rPr>
              <a:t>e</a:t>
            </a:r>
            <a:r>
              <a:rPr lang="it-IT" sz="2100" baseline="30000" dirty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it-IT" sz="2100" dirty="0">
                <a:solidFill>
                  <a:srgbClr val="FF0000"/>
                </a:solidFill>
                <a:latin typeface="Times New Roman" charset="0"/>
              </a:rPr>
              <a:t>sample:</a:t>
            </a: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  a </a:t>
            </a:r>
            <a:r>
              <a:rPr lang="it-IT" sz="2100" dirty="0" err="1">
                <a:solidFill>
                  <a:srgbClr val="000000"/>
                </a:solidFill>
                <a:latin typeface="Times New Roman" charset="0"/>
              </a:rPr>
              <a:t>track</a:t>
            </a: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match </a:t>
            </a:r>
            <a:r>
              <a:rPr lang="it-IT" sz="2100" dirty="0" err="1">
                <a:solidFill>
                  <a:srgbClr val="000000"/>
                </a:solidFill>
                <a:latin typeface="Times New Roman" charset="0"/>
              </a:rPr>
              <a:t>to</a:t>
            </a: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the </a:t>
            </a:r>
          </a:p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                 </a:t>
            </a:r>
            <a:r>
              <a:rPr lang="it-IT" sz="2100" dirty="0" err="1">
                <a:solidFill>
                  <a:srgbClr val="000000"/>
                </a:solidFill>
                <a:latin typeface="Times New Roman" charset="0"/>
              </a:rPr>
              <a:t>second</a:t>
            </a: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candidate</a:t>
            </a:r>
          </a:p>
        </p:txBody>
      </p:sp>
      <p:sp>
        <p:nvSpPr>
          <p:cNvPr id="38923" name="Text Box 35"/>
          <p:cNvSpPr txBox="1">
            <a:spLocks noChangeArrowheads="1"/>
          </p:cNvSpPr>
          <p:nvPr/>
        </p:nvSpPr>
        <p:spPr bwMode="auto">
          <a:xfrm>
            <a:off x="6553508" y="3054076"/>
            <a:ext cx="1854671" cy="383202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94545" tIns="49163" rIns="94545" bIns="49163">
            <a:prstTxWarp prst="textNoShape">
              <a:avLst/>
            </a:prstTxWarp>
            <a:spAutoFit/>
          </a:bodyPr>
          <a:lstStyle/>
          <a:p>
            <a:pPr algn="ctr">
              <a:spcBef>
                <a:spcPts val="131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b="1" dirty="0">
                <a:solidFill>
                  <a:srgbClr val="00CC00"/>
                </a:solidFill>
                <a:latin typeface="Times New Roman" charset="0"/>
              </a:rPr>
              <a:t>(</a:t>
            </a:r>
            <a:r>
              <a:rPr lang="it-IT" b="1" dirty="0" err="1">
                <a:solidFill>
                  <a:srgbClr val="00CC00"/>
                </a:solidFill>
                <a:latin typeface="Times New Roman" charset="0"/>
              </a:rPr>
              <a:t>DVCS+BH</a:t>
            </a:r>
            <a:r>
              <a:rPr lang="it-IT" b="1" dirty="0">
                <a:solidFill>
                  <a:srgbClr val="00CC00"/>
                </a:solidFill>
                <a:latin typeface="Times New Roman" charset="0"/>
              </a:rPr>
              <a:t>)</a:t>
            </a:r>
          </a:p>
        </p:txBody>
      </p:sp>
      <p:sp>
        <p:nvSpPr>
          <p:cNvPr id="38924" name="Text Box 36"/>
          <p:cNvSpPr txBox="1">
            <a:spLocks noChangeArrowheads="1"/>
          </p:cNvSpPr>
          <p:nvPr/>
        </p:nvSpPr>
        <p:spPr bwMode="auto">
          <a:xfrm>
            <a:off x="6400632" y="3881944"/>
            <a:ext cx="2743368" cy="376285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94545" tIns="49163" rIns="94545" bIns="49163">
            <a:prstTxWarp prst="textNoShape">
              <a:avLst/>
            </a:prstTxWarp>
            <a:spAutoFit/>
          </a:bodyPr>
          <a:lstStyle/>
          <a:p>
            <a:pPr algn="ctr">
              <a:spcBef>
                <a:spcPts val="131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b="1" dirty="0">
                <a:solidFill>
                  <a:srgbClr val="00CC00"/>
                </a:solidFill>
                <a:latin typeface="Times New Roman" charset="0"/>
              </a:rPr>
              <a:t>(</a:t>
            </a:r>
            <a:r>
              <a:rPr lang="it-IT" b="1" dirty="0" err="1">
                <a:solidFill>
                  <a:srgbClr val="00CC00"/>
                </a:solidFill>
                <a:latin typeface="Times New Roman" charset="0"/>
              </a:rPr>
              <a:t>BH+</a:t>
            </a:r>
            <a:r>
              <a:rPr lang="it-IT" b="1" dirty="0" smtClean="0">
                <a:solidFill>
                  <a:srgbClr val="00CC00"/>
                </a:solidFill>
                <a:latin typeface="Times New Roman" charset="0"/>
              </a:rPr>
              <a:t> </a:t>
            </a:r>
            <a:r>
              <a:rPr lang="it-IT" b="1" dirty="0" err="1" smtClean="0">
                <a:solidFill>
                  <a:srgbClr val="00CC00"/>
                </a:solidFill>
                <a:latin typeface="Times New Roman" charset="0"/>
              </a:rPr>
              <a:t>bkgd</a:t>
            </a:r>
            <a:r>
              <a:rPr lang="it-IT" b="1" dirty="0" smtClean="0">
                <a:solidFill>
                  <a:srgbClr val="00CC00"/>
                </a:solidFill>
                <a:latin typeface="Times New Roman" charset="0"/>
              </a:rPr>
              <a:t>)</a:t>
            </a:r>
            <a:endParaRPr lang="it-IT" b="1" dirty="0">
              <a:solidFill>
                <a:srgbClr val="00CC00"/>
              </a:solidFill>
              <a:latin typeface="Times New Roman" charset="0"/>
            </a:endParaRPr>
          </a:p>
        </p:txBody>
      </p:sp>
      <p:sp>
        <p:nvSpPr>
          <p:cNvPr id="38925" name="Text Box 37"/>
          <p:cNvSpPr txBox="1">
            <a:spLocks noChangeArrowheads="1"/>
          </p:cNvSpPr>
          <p:nvPr/>
        </p:nvSpPr>
        <p:spPr bwMode="auto">
          <a:xfrm>
            <a:off x="6553509" y="4890805"/>
            <a:ext cx="2362018" cy="376285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94545" tIns="49163" rIns="94545" bIns="49163">
            <a:prstTxWarp prst="textNoShape">
              <a:avLst/>
            </a:prstTxWarp>
            <a:spAutoFit/>
          </a:bodyPr>
          <a:lstStyle/>
          <a:p>
            <a:pPr algn="ctr">
              <a:spcBef>
                <a:spcPts val="131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b="1" dirty="0" smtClean="0">
                <a:solidFill>
                  <a:srgbClr val="00CC00"/>
                </a:solidFill>
              </a:rPr>
              <a:t>(</a:t>
            </a:r>
            <a:r>
              <a:rPr lang="it-IT" b="1" dirty="0" err="1" smtClean="0">
                <a:solidFill>
                  <a:srgbClr val="00CC00"/>
                </a:solidFill>
                <a:latin typeface="Times New Roman" charset="0"/>
              </a:rPr>
              <a:t>bkgd</a:t>
            </a:r>
            <a:r>
              <a:rPr lang="it-IT" b="1" dirty="0" smtClean="0">
                <a:solidFill>
                  <a:srgbClr val="00CC00"/>
                </a:solidFill>
              </a:rPr>
              <a:t>)</a:t>
            </a:r>
            <a:endParaRPr lang="it-IT" b="1" dirty="0">
              <a:solidFill>
                <a:srgbClr val="00CC00"/>
              </a:solidFill>
            </a:endParaRPr>
          </a:p>
        </p:txBody>
      </p:sp>
      <p:sp>
        <p:nvSpPr>
          <p:cNvPr id="38926" name="Line 38"/>
          <p:cNvSpPr>
            <a:spLocks noChangeShapeType="1"/>
          </p:cNvSpPr>
          <p:nvPr/>
        </p:nvSpPr>
        <p:spPr bwMode="auto">
          <a:xfrm flipV="1">
            <a:off x="1866432" y="3272105"/>
            <a:ext cx="609823" cy="239502"/>
          </a:xfrm>
          <a:prstGeom prst="line">
            <a:avLst/>
          </a:prstGeom>
          <a:noFill/>
          <a:ln w="28440">
            <a:solidFill>
              <a:srgbClr val="333399"/>
            </a:solidFill>
            <a:miter lim="800000"/>
            <a:headEnd/>
            <a:tailEnd type="triangle" w="med" len="med"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27" name="Line 39"/>
          <p:cNvSpPr>
            <a:spLocks noChangeShapeType="1"/>
          </p:cNvSpPr>
          <p:nvPr/>
        </p:nvSpPr>
        <p:spPr bwMode="auto">
          <a:xfrm flipV="1">
            <a:off x="1866432" y="4244977"/>
            <a:ext cx="609823" cy="239501"/>
          </a:xfrm>
          <a:prstGeom prst="line">
            <a:avLst/>
          </a:prstGeom>
          <a:noFill/>
          <a:ln w="28440">
            <a:solidFill>
              <a:srgbClr val="333399"/>
            </a:solidFill>
            <a:miter lim="800000"/>
            <a:headEnd/>
            <a:tailEnd type="triangle" w="med" len="med"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28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- BH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8930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Date Placeholder 4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48" name="Footer Placeholder 4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213356" y="5524548"/>
            <a:ext cx="70947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BH is “precisely” known but to certain level! </a:t>
            </a:r>
          </a:p>
          <a:p>
            <a:r>
              <a:rPr lang="en-US" dirty="0" smtClean="0"/>
              <a:t>Uncertainty on proton form factor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uncertainty on BH </a:t>
            </a:r>
            <a:r>
              <a:rPr lang="en-US" b="1" dirty="0" err="1" smtClean="0">
                <a:solidFill>
                  <a:srgbClr val="FF0000"/>
                </a:solidFill>
                <a:sym typeface="Wingdings"/>
              </a:rPr>
              <a:t>xsec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 ~ 3% </a:t>
            </a:r>
            <a:r>
              <a:rPr lang="en-US" b="1" dirty="0" smtClean="0">
                <a:sym typeface="Wingdings"/>
              </a:rPr>
              <a:t>(at LO)</a:t>
            </a:r>
            <a:r>
              <a:rPr lang="en-US" b="1" dirty="0" smtClean="0"/>
              <a:t> </a:t>
            </a:r>
            <a:endParaRPr lang="en-US" b="1" dirty="0"/>
          </a:p>
        </p:txBody>
      </p:sp>
      <p:sp>
        <p:nvSpPr>
          <p:cNvPr id="50" name="Slide Number Placeholder 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rejection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pic>
        <p:nvPicPr>
          <p:cNvPr id="5" name="Picture 4" descr="20x250_bh_dvcs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01600" y="647700"/>
            <a:ext cx="4813300" cy="4813300"/>
          </a:xfrm>
          <a:prstGeom prst="rect">
            <a:avLst/>
          </a:prstGeom>
        </p:spPr>
      </p:pic>
      <p:pic>
        <p:nvPicPr>
          <p:cNvPr id="6" name="Picture 5" descr="5x100_bh_dvcs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521200" y="647700"/>
            <a:ext cx="4813300" cy="4813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8500" y="2755900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918366" y="5091668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5091668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76166" y="2755900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076166" y="5091668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918366" y="2755900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349608" y="5091668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349608" y="2755900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7" name="Down Arrow 16"/>
          <p:cNvSpPr/>
          <p:nvPr/>
        </p:nvSpPr>
        <p:spPr>
          <a:xfrm>
            <a:off x="5091968" y="721440"/>
            <a:ext cx="219734" cy="4318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94800" y="5352534"/>
            <a:ext cx="49813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b="1" dirty="0" smtClean="0"/>
              <a:t>BH electron has very low energy (often below 1 </a:t>
            </a:r>
            <a:r>
              <a:rPr lang="en-US" sz="1600" b="1" dirty="0" err="1" smtClean="0"/>
              <a:t>GeV</a:t>
            </a:r>
            <a:r>
              <a:rPr lang="en-US" sz="1600" b="1" dirty="0" smtClean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1" dirty="0" smtClean="0"/>
              <a:t>Photon for BH (ISR) goes often forward (trough the beam pipe)</a:t>
            </a:r>
          </a:p>
          <a:p>
            <a:endParaRPr lang="en-US" sz="1600" b="1" dirty="0"/>
          </a:p>
        </p:txBody>
      </p:sp>
      <p:sp>
        <p:nvSpPr>
          <p:cNvPr id="22" name="Notched Right Arrow 21"/>
          <p:cNvSpPr/>
          <p:nvPr/>
        </p:nvSpPr>
        <p:spPr>
          <a:xfrm rot="7834775">
            <a:off x="555747" y="798036"/>
            <a:ext cx="345372" cy="203996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2918366" y="4689602"/>
            <a:ext cx="5779289" cy="1446710"/>
            <a:chOff x="2918366" y="4689602"/>
            <a:chExt cx="5779289" cy="1446710"/>
          </a:xfrm>
        </p:grpSpPr>
        <p:sp>
          <p:nvSpPr>
            <p:cNvPr id="19" name="TextBox 18"/>
            <p:cNvSpPr txBox="1"/>
            <p:nvPr/>
          </p:nvSpPr>
          <p:spPr>
            <a:xfrm>
              <a:off x="5222288" y="5551536"/>
              <a:ext cx="3475367" cy="584776"/>
            </a:xfrm>
            <a:prstGeom prst="rect">
              <a:avLst/>
            </a:prstGeom>
            <a:noFill/>
            <a:ln w="22225"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Important: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em</a:t>
              </a:r>
              <a:r>
                <a:rPr lang="en-US" sz="1600" b="1" dirty="0" smtClean="0">
                  <a:solidFill>
                    <a:srgbClr val="000090"/>
                  </a:solidFill>
                </a:rPr>
                <a:t> Cal must discriminate clusters above noise down to 1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GeV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21" name="Straight Arrow Connector 20"/>
            <p:cNvCxnSpPr>
              <a:stCxn id="19" idx="0"/>
            </p:cNvCxnSpPr>
            <p:nvPr/>
          </p:nvCxnSpPr>
          <p:spPr>
            <a:xfrm rot="16200000" flipV="1">
              <a:off x="4508202" y="3099766"/>
              <a:ext cx="861934" cy="404160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>
              <a:stCxn id="19" idx="0"/>
            </p:cNvCxnSpPr>
            <p:nvPr/>
          </p:nvCxnSpPr>
          <p:spPr>
            <a:xfrm rot="5400000" flipH="1" flipV="1">
              <a:off x="6832379" y="5034307"/>
              <a:ext cx="644822" cy="38963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rejection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5" name="Picture 4" descr="5x100_bh_dvcs_nocut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470400" y="654050"/>
            <a:ext cx="4851400" cy="4851400"/>
          </a:xfrm>
          <a:prstGeom prst="rect">
            <a:avLst/>
          </a:prstGeom>
        </p:spPr>
      </p:pic>
      <p:sp>
        <p:nvSpPr>
          <p:cNvPr id="15" name="Notched Right Arrow 14"/>
          <p:cNvSpPr/>
          <p:nvPr/>
        </p:nvSpPr>
        <p:spPr>
          <a:xfrm rot="13750311">
            <a:off x="3012882" y="4792516"/>
            <a:ext cx="761257" cy="267586"/>
          </a:xfrm>
          <a:prstGeom prst="notchedRightArrow">
            <a:avLst>
              <a:gd name="adj1" fmla="val 564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685168" y="5268321"/>
            <a:ext cx="41761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DVCS most of the photon are less “rear”</a:t>
            </a:r>
          </a:p>
          <a:p>
            <a:r>
              <a:rPr lang="en-US" dirty="0" smtClean="0"/>
              <a:t>Than the electrons: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θel-θ</a:t>
            </a:r>
            <a:r>
              <a:rPr lang="en-US" dirty="0" err="1" smtClean="0">
                <a:latin typeface="Symbol" charset="2"/>
                <a:cs typeface="Symbol" charset="2"/>
              </a:rPr>
              <a:t>g</a:t>
            </a:r>
            <a:r>
              <a:rPr lang="en-US" dirty="0" smtClean="0"/>
              <a:t>) &gt; 0 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rejects most of the BH</a:t>
            </a:r>
            <a:endParaRPr lang="en-US" dirty="0"/>
          </a:p>
        </p:txBody>
      </p:sp>
      <p:pic>
        <p:nvPicPr>
          <p:cNvPr id="6" name="Picture 5" descr="20x250_bh_dvcs_nocut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0" y="654050"/>
            <a:ext cx="4781550" cy="4781550"/>
          </a:xfrm>
          <a:prstGeom prst="rect">
            <a:avLst/>
          </a:prstGeom>
        </p:spPr>
      </p:pic>
      <p:sp>
        <p:nvSpPr>
          <p:cNvPr id="14" name="Notched Right Arrow 13"/>
          <p:cNvSpPr/>
          <p:nvPr/>
        </p:nvSpPr>
        <p:spPr>
          <a:xfrm rot="17550478">
            <a:off x="116602" y="4856015"/>
            <a:ext cx="761257" cy="267586"/>
          </a:xfrm>
          <a:prstGeom prst="notchedRightArrow">
            <a:avLst>
              <a:gd name="adj1" fmla="val 564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20"/>
          <p:cNvGrpSpPr/>
          <p:nvPr/>
        </p:nvGrpSpPr>
        <p:grpSpPr>
          <a:xfrm>
            <a:off x="2362200" y="5225633"/>
            <a:ext cx="2094905" cy="1272977"/>
            <a:chOff x="213356" y="5172273"/>
            <a:chExt cx="2094905" cy="1272977"/>
          </a:xfrm>
        </p:grpSpPr>
        <p:pic>
          <p:nvPicPr>
            <p:cNvPr id="10" name="Picture 32"/>
            <p:cNvPicPr>
              <a:picLocks noChangeAspect="1" noChangeArrowheads="1"/>
            </p:cNvPicPr>
            <p:nvPr/>
          </p:nvPicPr>
          <p:blipFill>
            <a:blip r:embed="rId6"/>
            <a:srcRect l="55154"/>
            <a:stretch>
              <a:fillRect/>
            </a:stretch>
          </p:blipFill>
          <p:spPr bwMode="auto">
            <a:xfrm>
              <a:off x="213356" y="5277473"/>
              <a:ext cx="2094905" cy="116777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728442" y="5172273"/>
              <a:ext cx="11547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BH and DVCS</a:t>
              </a:r>
              <a:endParaRPr lang="en-US" sz="1400" b="1" dirty="0"/>
            </a:p>
          </p:txBody>
        </p:sp>
      </p:grpSp>
      <p:grpSp>
        <p:nvGrpSpPr>
          <p:cNvPr id="8" name="Group 18"/>
          <p:cNvGrpSpPr/>
          <p:nvPr/>
        </p:nvGrpSpPr>
        <p:grpSpPr>
          <a:xfrm>
            <a:off x="0" y="5200235"/>
            <a:ext cx="2094905" cy="1260275"/>
            <a:chOff x="2407245" y="5197673"/>
            <a:chExt cx="2094905" cy="1260275"/>
          </a:xfrm>
        </p:grpSpPr>
        <p:pic>
          <p:nvPicPr>
            <p:cNvPr id="9" name="Picture 31"/>
            <p:cNvPicPr>
              <a:picLocks noChangeAspect="1" noChangeArrowheads="1"/>
            </p:cNvPicPr>
            <p:nvPr/>
          </p:nvPicPr>
          <p:blipFill>
            <a:blip r:embed="rId6"/>
            <a:srcRect l="822" r="54330"/>
            <a:stretch>
              <a:fillRect/>
            </a:stretch>
          </p:blipFill>
          <p:spPr bwMode="auto">
            <a:xfrm>
              <a:off x="2407245" y="5290173"/>
              <a:ext cx="2094905" cy="11677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2806700" y="5197673"/>
              <a:ext cx="1252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BH dominated</a:t>
              </a:r>
              <a:endParaRPr lang="en-US" sz="1400" b="1" dirty="0"/>
            </a:p>
          </p:txBody>
        </p:sp>
      </p:grp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pic>
        <p:nvPicPr>
          <p:cNvPr id="7" name="Picture 6" descr="20x250_gpd_bhfracbinbybin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3500" y="-76200"/>
            <a:ext cx="6553200" cy="6553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24651" y="3810302"/>
            <a:ext cx="2419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BH subtraction will be not an issue for </a:t>
            </a:r>
            <a:r>
              <a:rPr lang="en-US" b="1" dirty="0" err="1" smtClean="0">
                <a:solidFill>
                  <a:srgbClr val="000090"/>
                </a:solidFill>
              </a:rPr>
              <a:t>y</a:t>
            </a:r>
            <a:r>
              <a:rPr lang="en-US" b="1" dirty="0" smtClean="0">
                <a:solidFill>
                  <a:srgbClr val="000090"/>
                </a:solidFill>
              </a:rPr>
              <a:t>&lt;0.6 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94575" y="3441213"/>
            <a:ext cx="87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Stage 2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616700" y="82587"/>
            <a:ext cx="244524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17231" y="1226861"/>
            <a:ext cx="24193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BH subtraction will be relevant in stage 1, at large </a:t>
            </a:r>
            <a:r>
              <a:rPr lang="en-US" b="1" dirty="0" err="1" smtClean="0">
                <a:solidFill>
                  <a:srgbClr val="000090"/>
                </a:solidFill>
              </a:rPr>
              <a:t>y</a:t>
            </a:r>
            <a:r>
              <a:rPr lang="en-US" b="1" dirty="0" smtClean="0">
                <a:solidFill>
                  <a:srgbClr val="000090"/>
                </a:solidFill>
              </a:rPr>
              <a:t>, depending on the x-Q</a:t>
            </a:r>
            <a:r>
              <a:rPr lang="en-US" b="1" baseline="30000" dirty="0" smtClean="0">
                <a:solidFill>
                  <a:srgbClr val="000090"/>
                </a:solidFill>
              </a:rPr>
              <a:t>2</a:t>
            </a:r>
            <a:r>
              <a:rPr lang="en-US" b="1" dirty="0" smtClean="0">
                <a:solidFill>
                  <a:srgbClr val="000090"/>
                </a:solidFill>
              </a:rPr>
              <a:t> bin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24331" y="2586671"/>
            <a:ext cx="1133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Comic Sans MS"/>
                <a:cs typeface="Comic Sans MS"/>
              </a:rPr>
              <a:t>BUT…</a:t>
            </a:r>
            <a:endParaRPr lang="en-US" sz="2400" b="1" i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7155" y="857772"/>
            <a:ext cx="87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Stage 1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724650" y="82587"/>
            <a:ext cx="233729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5" name="Picture 4" descr="5x100_gpd_bhfracbinbybin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8100" y="-107950"/>
            <a:ext cx="6686550" cy="66865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686893" y="3245989"/>
            <a:ext cx="25087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Stage 1-2 overlapping:</a:t>
            </a:r>
          </a:p>
          <a:p>
            <a:r>
              <a:rPr lang="en-US" dirty="0" err="1" smtClean="0"/>
              <a:t>x</a:t>
            </a:r>
            <a:r>
              <a:rPr lang="en-US" dirty="0" smtClean="0"/>
              <a:t>-sec. measurements in stage 2 at low-</a:t>
            </a:r>
            <a:r>
              <a:rPr lang="en-US" dirty="0" err="1" smtClean="0"/>
              <a:t>y</a:t>
            </a:r>
            <a:r>
              <a:rPr lang="en-US" dirty="0" smtClean="0"/>
              <a:t> can cross-check the BH </a:t>
            </a:r>
            <a:r>
              <a:rPr lang="en-US" dirty="0" err="1" smtClean="0"/>
              <a:t>subtrac</a:t>
            </a:r>
            <a:r>
              <a:rPr lang="en-US" dirty="0" smtClean="0"/>
              <a:t>. made in stage 1  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pic>
        <p:nvPicPr>
          <p:cNvPr id="9" name="Picture 8" descr="x-q2-dvc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42900" y="52562"/>
            <a:ext cx="8636000" cy="6477000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phase-space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4" name="Group 10"/>
          <p:cNvGrpSpPr/>
          <p:nvPr/>
        </p:nvGrpSpPr>
        <p:grpSpPr>
          <a:xfrm>
            <a:off x="5648503" y="3475650"/>
            <a:ext cx="3542847" cy="868915"/>
            <a:chOff x="7641790" y="2667965"/>
            <a:chExt cx="1588306" cy="715017"/>
          </a:xfrm>
        </p:grpSpPr>
        <p:cxnSp>
          <p:nvCxnSpPr>
            <p:cNvPr id="8" name="Straight Arrow Connector 7"/>
            <p:cNvCxnSpPr>
              <a:endCxn id="10" idx="1"/>
            </p:cNvCxnSpPr>
            <p:nvPr/>
          </p:nvCxnSpPr>
          <p:spPr>
            <a:xfrm flipV="1">
              <a:off x="7641790" y="2832587"/>
              <a:ext cx="689754" cy="550395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8331544" y="2667965"/>
              <a:ext cx="898552" cy="329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</a:rPr>
                <a:t>Stage 1 – large </a:t>
              </a:r>
              <a:r>
                <a:rPr lang="en-US" sz="2000" b="1" dirty="0" err="1" smtClean="0">
                  <a:solidFill>
                    <a:srgbClr val="FF0000"/>
                  </a:solidFill>
                </a:rPr>
                <a:t>y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" name="Group 13"/>
          <p:cNvGrpSpPr/>
          <p:nvPr/>
        </p:nvGrpSpPr>
        <p:grpSpPr>
          <a:xfrm>
            <a:off x="5874237" y="2979427"/>
            <a:ext cx="3183421" cy="896332"/>
            <a:chOff x="7278912" y="690425"/>
            <a:chExt cx="2427939" cy="494151"/>
          </a:xfrm>
        </p:grpSpPr>
        <p:cxnSp>
          <p:nvCxnSpPr>
            <p:cNvPr id="12" name="Straight Arrow Connector 11"/>
            <p:cNvCxnSpPr>
              <a:endCxn id="13" idx="1"/>
            </p:cNvCxnSpPr>
            <p:nvPr/>
          </p:nvCxnSpPr>
          <p:spPr>
            <a:xfrm flipV="1">
              <a:off x="7278912" y="800716"/>
              <a:ext cx="1025150" cy="38386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8304062" y="690425"/>
              <a:ext cx="1402789" cy="220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Stage 2 – low </a:t>
              </a:r>
              <a:r>
                <a:rPr lang="en-US" sz="2000" b="1" dirty="0" err="1" smtClean="0"/>
                <a:t>y</a:t>
              </a:r>
              <a:endParaRPr lang="en-US" sz="2000" b="1" dirty="0"/>
            </a:p>
          </p:txBody>
        </p:sp>
      </p:grp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14" name="Oval 13"/>
          <p:cNvSpPr/>
          <p:nvPr/>
        </p:nvSpPr>
        <p:spPr>
          <a:xfrm rot="19076018">
            <a:off x="3148681" y="4041964"/>
            <a:ext cx="3750956" cy="906472"/>
          </a:xfrm>
          <a:prstGeom prst="ellipse">
            <a:avLst/>
          </a:prstGeom>
          <a:solidFill>
            <a:schemeClr val="accent1">
              <a:lumMod val="60000"/>
              <a:lumOff val="40000"/>
              <a:alpha val="47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42666" y="5375733"/>
            <a:ext cx="45295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Stage 1: </a:t>
            </a:r>
            <a:r>
              <a:rPr lang="en-US" dirty="0" smtClean="0">
                <a:solidFill>
                  <a:srgbClr val="0000FF"/>
                </a:solidFill>
              </a:rPr>
              <a:t>5 X 100 </a:t>
            </a:r>
            <a:r>
              <a:rPr lang="en-US" dirty="0" err="1" smtClean="0">
                <a:solidFill>
                  <a:srgbClr val="0000FF"/>
                </a:solidFill>
              </a:rPr>
              <a:t>GeV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b="1" dirty="0" smtClean="0"/>
              <a:t>~10 fb</a:t>
            </a:r>
            <a:r>
              <a:rPr lang="en-US" b="1" baseline="30000" dirty="0" smtClean="0"/>
              <a:t>-1 </a:t>
            </a:r>
            <a:r>
              <a:rPr lang="en-US" b="1" dirty="0" smtClean="0"/>
              <a:t>(~ 10 months)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45352" y="5745065"/>
            <a:ext cx="4335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Stage 2: </a:t>
            </a:r>
            <a:r>
              <a:rPr lang="en-US" dirty="0" smtClean="0">
                <a:solidFill>
                  <a:srgbClr val="0000FF"/>
                </a:solidFill>
              </a:rPr>
              <a:t>20 X 250 </a:t>
            </a:r>
            <a:r>
              <a:rPr lang="en-US" dirty="0" err="1" smtClean="0">
                <a:solidFill>
                  <a:srgbClr val="0000FF"/>
                </a:solidFill>
              </a:rPr>
              <a:t>GeV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b="1" dirty="0" smtClean="0"/>
              <a:t>~100 fb</a:t>
            </a:r>
            <a:r>
              <a:rPr lang="en-US" b="1" baseline="30000" dirty="0" smtClean="0"/>
              <a:t>-1 </a:t>
            </a:r>
            <a:r>
              <a:rPr lang="en-US" b="1" dirty="0" smtClean="0"/>
              <a:t>(~ 1 year)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11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Data simulation &amp; selection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grpSp>
        <p:nvGrpSpPr>
          <p:cNvPr id="2" name="Group 24"/>
          <p:cNvGrpSpPr/>
          <p:nvPr/>
        </p:nvGrpSpPr>
        <p:grpSpPr>
          <a:xfrm>
            <a:off x="5734326" y="2001023"/>
            <a:ext cx="3365110" cy="3403109"/>
            <a:chOff x="2817855" y="726763"/>
            <a:chExt cx="6146390" cy="3781637"/>
          </a:xfrm>
        </p:grpSpPr>
        <p:sp>
          <p:nvSpPr>
            <p:cNvPr id="22" name="TextBox 21"/>
            <p:cNvSpPr txBox="1"/>
            <p:nvPr/>
          </p:nvSpPr>
          <p:spPr>
            <a:xfrm>
              <a:off x="3068221" y="726763"/>
              <a:ext cx="5855325" cy="1573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/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0.01 &lt; |</a:t>
              </a:r>
              <a:r>
                <a:rPr lang="en-US" sz="2000" b="1" dirty="0" err="1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t</a:t>
              </a:r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| &lt; 0.85 GeV</a:t>
              </a:r>
              <a:r>
                <a:rPr lang="en-US" sz="2000" b="1" baseline="30000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2</a:t>
              </a:r>
              <a:endParaRPr lang="en-US" sz="2000" b="1" dirty="0" smtClean="0">
                <a:solidFill>
                  <a:srgbClr val="FF0000"/>
                </a:solidFill>
                <a:latin typeface="Times New Roman"/>
                <a:cs typeface="Times New Roman"/>
              </a:endParaRPr>
            </a:p>
            <a:p>
              <a:pPr marL="171450" indent="-171450"/>
              <a:r>
                <a:rPr lang="en-US" b="1" dirty="0" smtClean="0">
                  <a:latin typeface="Times New Roman"/>
                  <a:cs typeface="Times New Roman"/>
                </a:rPr>
                <a:t>  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(Low-|</a:t>
              </a:r>
              <a:r>
                <a:rPr lang="en-US" b="1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t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| sample)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Very high statistics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err="1" smtClean="0">
                  <a:latin typeface="Times New Roman"/>
                  <a:cs typeface="Times New Roman"/>
                </a:rPr>
                <a:t>Systematics</a:t>
              </a:r>
              <a:r>
                <a:rPr lang="en-US" sz="1600" b="1" dirty="0" smtClean="0">
                  <a:latin typeface="Times New Roman"/>
                  <a:cs typeface="Times New Roman"/>
                </a:rPr>
                <a:t> will dominate!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Within Roman pots acceptance</a:t>
              </a:r>
              <a:endParaRPr lang="en-US" sz="1600" b="1" dirty="0">
                <a:latin typeface="Times New Roman"/>
                <a:cs typeface="Times New Roman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068221" y="2387933"/>
              <a:ext cx="5855325" cy="2120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/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1.0 &lt; |</a:t>
              </a:r>
              <a:r>
                <a:rPr lang="en-US" sz="2000" b="1" dirty="0" err="1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t</a:t>
              </a:r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| &lt; 1.5 GeV</a:t>
              </a:r>
              <a:r>
                <a:rPr lang="en-US" sz="2000" b="1" baseline="30000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2</a:t>
              </a:r>
            </a:p>
            <a:p>
              <a:pPr marL="171450" indent="-171450"/>
              <a:r>
                <a:rPr lang="en-US" b="1" dirty="0" smtClean="0">
                  <a:latin typeface="Times New Roman"/>
                  <a:cs typeface="Times New Roman"/>
                </a:rPr>
                <a:t>  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(Large-|</a:t>
              </a:r>
              <a:r>
                <a:rPr lang="en-US" b="1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t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| sample)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err="1" smtClean="0">
                  <a:latin typeface="Times New Roman"/>
                  <a:cs typeface="Times New Roman"/>
                </a:rPr>
                <a:t>Xsec</a:t>
              </a:r>
              <a:r>
                <a:rPr lang="en-US" sz="1600" b="1" dirty="0" smtClean="0">
                  <a:latin typeface="Times New Roman"/>
                  <a:cs typeface="Times New Roman"/>
                </a:rPr>
                <a:t> goes down exponentially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requires a year of data taking @ 20x250 </a:t>
              </a:r>
              <a:r>
                <a:rPr lang="en-US" sz="1600" b="1" dirty="0" err="1" smtClean="0">
                  <a:latin typeface="Times New Roman"/>
                  <a:cs typeface="Times New Roman"/>
                </a:rPr>
                <a:t>GeV</a:t>
              </a:r>
              <a:r>
                <a:rPr lang="en-US" sz="1600" b="1" dirty="0" smtClean="0">
                  <a:latin typeface="Times New Roman"/>
                  <a:cs typeface="Times New Roman"/>
                </a:rPr>
                <a:t> </a:t>
              </a:r>
              <a:r>
                <a:rPr lang="en-US" sz="16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(stage 2)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Main detector can be used in measuring |</a:t>
              </a:r>
              <a:r>
                <a:rPr lang="en-US" sz="1600" b="1" dirty="0" err="1" smtClean="0">
                  <a:latin typeface="Times New Roman"/>
                  <a:cs typeface="Times New Roman"/>
                </a:rPr>
                <a:t>t</a:t>
              </a:r>
              <a:r>
                <a:rPr lang="en-US" sz="1600" b="1" dirty="0" smtClean="0">
                  <a:latin typeface="Times New Roman"/>
                  <a:cs typeface="Times New Roman"/>
                </a:rPr>
                <a:t>|</a:t>
              </a:r>
              <a:endParaRPr lang="en-US" sz="1600" b="1" dirty="0">
                <a:latin typeface="Times New Roman"/>
                <a:cs typeface="Times New Roman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2817855" y="726764"/>
              <a:ext cx="6146390" cy="3781636"/>
            </a:xfrm>
            <a:prstGeom prst="roundRect">
              <a:avLst/>
            </a:prstGeom>
            <a:noFill/>
            <a:ln w="3810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2282" y="780574"/>
            <a:ext cx="5525074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Acceptance criteria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for Roman pots: 0.03&lt; |</a:t>
            </a:r>
            <a:r>
              <a:rPr lang="en-US" dirty="0" err="1" smtClean="0"/>
              <a:t>t</a:t>
            </a:r>
            <a:r>
              <a:rPr lang="en-US" dirty="0" smtClean="0"/>
              <a:t>| &lt; 0.88 GeV</a:t>
            </a:r>
            <a:r>
              <a:rPr lang="en-US" baseline="30000" dirty="0" smtClean="0"/>
              <a:t>2 </a:t>
            </a:r>
            <a:endParaRPr lang="en-US" dirty="0" smtClean="0"/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for |</a:t>
            </a:r>
            <a:r>
              <a:rPr lang="en-US" dirty="0" err="1" smtClean="0"/>
              <a:t>t</a:t>
            </a:r>
            <a:r>
              <a:rPr lang="en-US" dirty="0" smtClean="0"/>
              <a:t>| &gt; 1GeV2 detect recoil proton in main detector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0.01 &lt; </a:t>
            </a:r>
            <a:r>
              <a:rPr lang="en-US" dirty="0" err="1" smtClean="0"/>
              <a:t>y</a:t>
            </a:r>
            <a:r>
              <a:rPr lang="en-US" dirty="0" smtClean="0"/>
              <a:t> &lt; 0.85 GeV</a:t>
            </a:r>
            <a:r>
              <a:rPr lang="en-US" baseline="30000" dirty="0" smtClean="0"/>
              <a:t>2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err="1" smtClean="0">
                <a:latin typeface="Symbol" charset="2"/>
                <a:cs typeface="Symbol" charset="2"/>
              </a:rPr>
              <a:t>h</a:t>
            </a:r>
            <a:r>
              <a:rPr lang="en-US" dirty="0" smtClean="0">
                <a:latin typeface="Symbol" charset="2"/>
                <a:cs typeface="Symbol" charset="2"/>
              </a:rPr>
              <a:t> </a:t>
            </a:r>
            <a:r>
              <a:rPr lang="en-US" dirty="0" smtClean="0"/>
              <a:t>&lt; 5</a:t>
            </a:r>
          </a:p>
          <a:p>
            <a:pPr marL="630238" lvl="1" indent="-173038">
              <a:buFont typeface="Arial"/>
              <a:buChar char="•"/>
            </a:pPr>
            <a:endParaRPr lang="en-US" dirty="0" smtClean="0">
              <a:solidFill>
                <a:srgbClr val="000090"/>
              </a:solidFill>
            </a:endParaRPr>
          </a:p>
          <a:p>
            <a:pPr marL="173038" indent="-173038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BH rejection criteria (applied to </a:t>
            </a:r>
            <a:r>
              <a:rPr lang="en-US" dirty="0" err="1" smtClean="0">
                <a:solidFill>
                  <a:srgbClr val="000090"/>
                </a:solidFill>
              </a:rPr>
              <a:t>x</a:t>
            </a:r>
            <a:r>
              <a:rPr lang="en-US" dirty="0" smtClean="0">
                <a:solidFill>
                  <a:srgbClr val="000090"/>
                </a:solidFill>
              </a:rPr>
              <a:t>-sec. measurements)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err="1" smtClean="0"/>
              <a:t>y</a:t>
            </a:r>
            <a:r>
              <a:rPr lang="en-US" dirty="0" smtClean="0"/>
              <a:t> &lt; 0.6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(</a:t>
            </a:r>
            <a:r>
              <a:rPr lang="en-US" dirty="0" err="1" smtClean="0"/>
              <a:t>θel-θ</a:t>
            </a:r>
            <a:r>
              <a:rPr lang="en-US" dirty="0" err="1" smtClean="0">
                <a:latin typeface="Symbol" charset="2"/>
                <a:cs typeface="Symbol" charset="2"/>
              </a:rPr>
              <a:t>g</a:t>
            </a:r>
            <a:r>
              <a:rPr lang="en-US" dirty="0" smtClean="0"/>
              <a:t>) &gt; 0 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Eel&gt;1GeV</a:t>
            </a:r>
            <a:r>
              <a:rPr lang="en-US" baseline="30000" dirty="0" smtClean="0"/>
              <a:t>2</a:t>
            </a:r>
            <a:r>
              <a:rPr lang="en-US" dirty="0" smtClean="0"/>
              <a:t>; Eel&gt;1GeV</a:t>
            </a:r>
            <a:r>
              <a:rPr lang="en-US" baseline="30000" dirty="0" smtClean="0"/>
              <a:t>2</a:t>
            </a:r>
          </a:p>
          <a:p>
            <a:pPr marL="630238" lvl="1" indent="-173038">
              <a:buFont typeface="Arial"/>
              <a:buChar char="•"/>
            </a:pPr>
            <a:endParaRPr lang="en-US" baseline="30000" dirty="0" smtClean="0"/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Events smeared for expected resolution in </a:t>
            </a:r>
            <a:r>
              <a:rPr lang="en-US" dirty="0" err="1" smtClean="0">
                <a:solidFill>
                  <a:srgbClr val="000090"/>
                </a:solidFill>
              </a:rPr>
              <a:t>t</a:t>
            </a:r>
            <a:r>
              <a:rPr lang="en-US" dirty="0" smtClean="0">
                <a:solidFill>
                  <a:srgbClr val="000090"/>
                </a:solidFill>
              </a:rPr>
              <a:t>, Q2, </a:t>
            </a:r>
            <a:r>
              <a:rPr lang="en-US" dirty="0" err="1" smtClean="0">
                <a:solidFill>
                  <a:srgbClr val="000090"/>
                </a:solidFill>
              </a:rPr>
              <a:t>x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</a:p>
          <a:p>
            <a:pPr marL="228600" indent="-228600">
              <a:buFont typeface="Wingdings" charset="2"/>
              <a:buChar char="Ø"/>
            </a:pPr>
            <a:endParaRPr lang="en-US" dirty="0" smtClean="0">
              <a:solidFill>
                <a:srgbClr val="000090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Systematic uncertainty assumed to be ~5% (having in mind experience from HERA)</a:t>
            </a:r>
          </a:p>
          <a:p>
            <a:pPr marL="228600" indent="-228600">
              <a:buFont typeface="Wingdings" charset="2"/>
              <a:buChar char="Ø"/>
            </a:pPr>
            <a:endParaRPr lang="en-US" dirty="0" smtClean="0">
              <a:solidFill>
                <a:srgbClr val="000090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Overall systematic uncertainty from luminosity measurement not taken into account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66987" y="771715"/>
            <a:ext cx="4032645" cy="1169551"/>
          </a:xfrm>
          <a:prstGeom prst="rect">
            <a:avLst/>
          </a:prstGeom>
          <a:noFill/>
          <a:ln w="19050" cmpd="sng">
            <a:solidFill>
              <a:schemeClr val="accent6"/>
            </a:solidFill>
            <a:prstDash val="sysDash"/>
          </a:ln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US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The code MILOU </a:t>
            </a: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by E. Perez, L </a:t>
            </a:r>
            <a:r>
              <a:rPr lang="en-GB" sz="14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Schoeffel</a:t>
            </a: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, L. </a:t>
            </a:r>
            <a:r>
              <a:rPr lang="en-GB" sz="14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Favart</a:t>
            </a:r>
            <a:r>
              <a:rPr lang="en-GB" sz="1400" b="1" dirty="0" smtClean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en-GB" sz="1400" b="1" dirty="0" smtClean="0">
                <a:solidFill>
                  <a:srgbClr val="000000"/>
                </a:solidFill>
                <a:latin typeface="Times New Roman" charset="0"/>
              </a:rPr>
              <a:t>[arXiv:hep-ph/0411389v1]</a:t>
            </a:r>
          </a:p>
          <a:p>
            <a:pPr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US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is </a:t>
            </a:r>
            <a:r>
              <a:rPr lang="en-GB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Based on a </a:t>
            </a:r>
            <a:r>
              <a:rPr lang="en-GB" sz="1400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GPDs</a:t>
            </a:r>
            <a:r>
              <a:rPr lang="en-GB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 convolution by</a:t>
            </a:r>
            <a:r>
              <a:rPr lang="en-GB" sz="14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: </a:t>
            </a:r>
          </a:p>
          <a:p>
            <a:pPr marL="342900" indent="-342900">
              <a:buClr>
                <a:srgbClr val="FF0000"/>
              </a:buClr>
              <a:buAutoNum type="alphaUcPeriod"/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Freund and M. McDermott</a:t>
            </a:r>
          </a:p>
          <a:p>
            <a:pPr marL="342900" indent="-342900"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   [</a:t>
            </a:r>
            <a:r>
              <a:rPr lang="en-US" sz="1400" b="1" dirty="0" smtClean="0">
                <a:latin typeface="Times New Roman" charset="0"/>
                <a:hlinkClick r:id="rId2"/>
              </a:rPr>
              <a:t>http://durpdg.dur.ac.uk/hepdata/dvcs.html</a:t>
            </a:r>
            <a:r>
              <a:rPr lang="en-US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18310" y="184994"/>
            <a:ext cx="8152825" cy="609490"/>
          </a:xfr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</p:spPr>
        <p:txBody>
          <a:bodyPr lIns="96058" tIns="233337" rIns="96058" bIns="48029">
            <a:normAutofit fontScale="90000"/>
          </a:bodyPr>
          <a:lstStyle/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Plan </a:t>
            </a:r>
            <a:r>
              <a:rPr lang="en-GB" sz="2900" b="1" dirty="0">
                <a:solidFill>
                  <a:srgbClr val="FF0000"/>
                </a:solidFill>
              </a:rPr>
              <a:t>of the talk</a:t>
            </a:r>
          </a:p>
        </p:txBody>
      </p:sp>
      <p:sp>
        <p:nvSpPr>
          <p:cNvPr id="2048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6" name="Text Box 3"/>
          <p:cNvSpPr txBox="1">
            <a:spLocks noChangeArrowheads="1"/>
          </p:cNvSpPr>
          <p:nvPr/>
        </p:nvSpPr>
        <p:spPr bwMode="auto">
          <a:xfrm>
            <a:off x="572865" y="499338"/>
            <a:ext cx="7430444" cy="561232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69585" rIns="94545" bIns="47273">
            <a:prstTxWarp prst="textNoShape">
              <a:avLst/>
            </a:prstTxWarp>
          </a:bodyPr>
          <a:lstStyle/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The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accelerator and its dedicated detector: capabilities for exclusive diffraction</a:t>
            </a: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GPDs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and DVCS  </a:t>
            </a:r>
          </a:p>
          <a:p>
            <a:pPr marL="1719367" lvl="1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Bethe-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Heitler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subtraction</a:t>
            </a:r>
          </a:p>
          <a:p>
            <a:pPr marL="1719367" lvl="1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|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t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|-differential cross sections</a:t>
            </a:r>
          </a:p>
          <a:p>
            <a:pPr marL="1719367" lvl="1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Charge and spin asymmetries</a:t>
            </a: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Imaging with an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(the impact!)  </a:t>
            </a: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And more possibilities: J/</a:t>
            </a:r>
            <a:r>
              <a:rPr lang="en-GB" b="1" dirty="0" err="1" smtClean="0">
                <a:solidFill>
                  <a:srgbClr val="0000FF"/>
                </a:solidFill>
                <a:latin typeface="Symbol" charset="2"/>
                <a:ea typeface="DejaVu Sans" charset="0"/>
                <a:cs typeface="Symbol" charset="2"/>
              </a:rPr>
              <a:t>y</a:t>
            </a:r>
            <a:r>
              <a:rPr lang="en-GB" b="1" dirty="0" smtClean="0">
                <a:solidFill>
                  <a:srgbClr val="0000FF"/>
                </a:solidFill>
                <a:latin typeface="Symbol" charset="2"/>
                <a:ea typeface="DejaVu Sans" charset="0"/>
                <a:cs typeface="Symbol" charset="2"/>
              </a:rPr>
              <a:t> </a:t>
            </a:r>
            <a:r>
              <a:rPr lang="en-GB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, DVCS on nuclei</a:t>
            </a: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Summary </a:t>
            </a:r>
          </a:p>
          <a:p>
            <a:pPr marL="938898" indent="-938898">
              <a:lnSpc>
                <a:spcPct val="116000"/>
              </a:lnSpc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endParaRPr lang="en-GB" sz="2100" b="1" dirty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April 23, 2012</a:t>
            </a:r>
            <a:endParaRPr lang="en-GB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XII Hadron Physics - Porto Alegre</a:t>
            </a:r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8"/>
          <p:cNvGrpSpPr/>
          <p:nvPr/>
        </p:nvGrpSpPr>
        <p:grpSpPr>
          <a:xfrm>
            <a:off x="3408" y="-263525"/>
            <a:ext cx="5720378" cy="6858000"/>
            <a:chOff x="3408" y="-263525"/>
            <a:chExt cx="5720378" cy="6858000"/>
          </a:xfrm>
        </p:grpSpPr>
        <p:pic>
          <p:nvPicPr>
            <p:cNvPr id="5" name="Picture 4" descr="5x100_dvcs_gpd_xsect_smear_panel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tretch>
                  <a:fillRect/>
                </a:stretch>
              </p:blipFill>
            </mc:Choice>
            <mc:Fallback>
              <p:blipFill>
                <a:blip r:embed="rId4"/>
                <a:stretch>
                  <a:fillRect/>
                </a:stretch>
              </p:blipFill>
            </mc:Fallback>
          </mc:AlternateContent>
          <p:spPr>
            <a:xfrm>
              <a:off x="3408" y="-263525"/>
              <a:ext cx="5720378" cy="685800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005818" y="4838665"/>
              <a:ext cx="18321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(~ 10 months EIC)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5" name="Group 13"/>
          <p:cNvGrpSpPr/>
          <p:nvPr/>
        </p:nvGrpSpPr>
        <p:grpSpPr>
          <a:xfrm>
            <a:off x="51540" y="389896"/>
            <a:ext cx="5314271" cy="4986337"/>
            <a:chOff x="-969269" y="387281"/>
            <a:chExt cx="5314271" cy="4986337"/>
          </a:xfrm>
        </p:grpSpPr>
        <p:sp>
          <p:nvSpPr>
            <p:cNvPr id="13" name="Rectangle 12"/>
            <p:cNvSpPr/>
            <p:nvPr/>
          </p:nvSpPr>
          <p:spPr>
            <a:xfrm>
              <a:off x="-969269" y="387281"/>
              <a:ext cx="5314271" cy="4986337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 descr="5x100_dvcs_gpd_xsect_smear_panel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rcRect l="34121" t="51437" r="36587" b="25467"/>
                <a:stretch>
                  <a:fillRect/>
                </a:stretch>
              </p:blipFill>
            </mc:Choice>
            <mc:Fallback>
              <p:blipFill>
                <a:blip r:embed="rId4"/>
                <a:srcRect l="34121" t="51437" r="36587" b="25467"/>
                <a:stretch>
                  <a:fillRect/>
                </a:stretch>
              </p:blipFill>
            </mc:Fallback>
          </mc:AlternateContent>
          <p:spPr>
            <a:xfrm>
              <a:off x="-930050" y="387281"/>
              <a:ext cx="5275052" cy="4986337"/>
            </a:xfrm>
            <a:prstGeom prst="rect">
              <a:avLst/>
            </a:prstGeom>
          </p:spPr>
        </p:pic>
      </p:grpSp>
      <p:grpSp>
        <p:nvGrpSpPr>
          <p:cNvPr id="16" name="Group 15"/>
          <p:cNvGrpSpPr/>
          <p:nvPr/>
        </p:nvGrpSpPr>
        <p:grpSpPr>
          <a:xfrm>
            <a:off x="25886" y="-218573"/>
            <a:ext cx="5402580" cy="6476999"/>
            <a:chOff x="63500" y="-196850"/>
            <a:chExt cx="5402580" cy="6476999"/>
          </a:xfrm>
        </p:grpSpPr>
        <p:pic>
          <p:nvPicPr>
            <p:cNvPr id="17" name="Picture 16" descr="20x250_dvcs_gpd_xsect_smear_panel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5"/>
                <a:stretch>
                  <a:fillRect/>
                </a:stretch>
              </p:blipFill>
            </mc:Choice>
            <mc:Fallback>
              <p:blipFill>
                <a:blip r:embed="rId6"/>
                <a:stretch>
                  <a:fillRect/>
                </a:stretch>
              </p:blipFill>
            </mc:Fallback>
          </mc:AlternateContent>
          <p:spPr>
            <a:xfrm>
              <a:off x="63500" y="-196850"/>
              <a:ext cx="5402580" cy="6476999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3133591" y="4669388"/>
              <a:ext cx="159732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(~ 3.5 weeks EIC)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20</a:t>
            </a:fld>
            <a:endParaRPr lang="en-US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5348601" y="825500"/>
          <a:ext cx="2271713" cy="782638"/>
        </p:xfrm>
        <a:graphic>
          <a:graphicData uri="http://schemas.openxmlformats.org/presentationml/2006/ole">
            <p:oleObj spid="_x0000_s256002" name="Equation" r:id="rId7" imgW="1143000" imgH="393700" progId="Equation.3">
              <p:embed/>
            </p:oleObj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7954962" y="866219"/>
          <a:ext cx="731838" cy="328613"/>
        </p:xfrm>
        <a:graphic>
          <a:graphicData uri="http://schemas.openxmlformats.org/presentationml/2006/ole">
            <p:oleObj spid="_x0000_s256003" name="Equation" r:id="rId8" imgW="368300" imgH="165100" progId="Equation.3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942627" y="1287165"/>
            <a:ext cx="897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b</a:t>
            </a:r>
            <a:r>
              <a:rPr lang="en-US" sz="2400" b="1" dirty="0" smtClean="0">
                <a:solidFill>
                  <a:srgbClr val="FF0000"/>
                </a:solidFill>
              </a:rPr>
              <a:t>=5.6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46399" y="1793319"/>
            <a:ext cx="35976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Specifications:</a:t>
            </a:r>
          </a:p>
          <a:p>
            <a:endParaRPr lang="en-US" b="1" dirty="0" smtClean="0"/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Statistical error down to 1%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It uses smeared </a:t>
            </a:r>
            <a:r>
              <a:rPr lang="en-US" b="1" dirty="0" err="1" smtClean="0"/>
              <a:t>t</a:t>
            </a:r>
            <a:r>
              <a:rPr lang="en-US" b="1" dirty="0" smtClean="0"/>
              <a:t> values (5% momentum </a:t>
            </a:r>
            <a:r>
              <a:rPr lang="en-US" b="1" dirty="0" err="1" smtClean="0"/>
              <a:t>resol</a:t>
            </a:r>
            <a:r>
              <a:rPr lang="en-US" b="1" dirty="0" smtClean="0"/>
              <a:t>.)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|</a:t>
            </a:r>
            <a:r>
              <a:rPr lang="en-US" b="1" dirty="0" err="1" smtClean="0"/>
              <a:t>t</a:t>
            </a:r>
            <a:r>
              <a:rPr lang="en-US" b="1" dirty="0" smtClean="0"/>
              <a:t>|-binning –&gt; 3 * resolution (or   </a:t>
            </a:r>
          </a:p>
          <a:p>
            <a:pPr marL="177800" indent="-177800"/>
            <a:r>
              <a:rPr lang="en-US" b="1" dirty="0" smtClean="0"/>
              <a:t>                                                 higher)</a:t>
            </a:r>
            <a:endParaRPr lang="en-US" b="1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466080" y="127111"/>
            <a:ext cx="3609597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dσ/d|t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|- Stage 1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23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grpSp>
        <p:nvGrpSpPr>
          <p:cNvPr id="19" name="Group 23"/>
          <p:cNvGrpSpPr/>
          <p:nvPr/>
        </p:nvGrpSpPr>
        <p:grpSpPr>
          <a:xfrm>
            <a:off x="5417009" y="3961194"/>
            <a:ext cx="3661839" cy="2149025"/>
            <a:chOff x="159081" y="255208"/>
            <a:chExt cx="5506700" cy="2238488"/>
          </a:xfrm>
        </p:grpSpPr>
        <p:pic>
          <p:nvPicPr>
            <p:cNvPr id="25" name="Picture 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13356" y="944784"/>
              <a:ext cx="2667293" cy="145367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grpSp>
          <p:nvGrpSpPr>
            <p:cNvPr id="20" name="Group 11"/>
            <p:cNvGrpSpPr>
              <a:grpSpLocks noChangeAspect="1"/>
            </p:cNvGrpSpPr>
            <p:nvPr/>
          </p:nvGrpSpPr>
          <p:grpSpPr bwMode="auto">
            <a:xfrm>
              <a:off x="2840097" y="972877"/>
              <a:ext cx="2803974" cy="1425581"/>
              <a:chOff x="2850" y="2063"/>
              <a:chExt cx="2456" cy="1270"/>
            </a:xfrm>
          </p:grpSpPr>
          <p:pic>
            <p:nvPicPr>
              <p:cNvPr id="29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2850" y="2063"/>
                <a:ext cx="2456" cy="127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sp>
            <p:nvSpPr>
              <p:cNvPr id="30" name="Rectangle 13"/>
              <p:cNvSpPr>
                <a:spLocks noChangeArrowheads="1"/>
              </p:cNvSpPr>
              <p:nvPr/>
            </p:nvSpPr>
            <p:spPr bwMode="auto">
              <a:xfrm>
                <a:off x="4966" y="2381"/>
                <a:ext cx="227" cy="11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7" name="Rectangle 26"/>
            <p:cNvSpPr/>
            <p:nvPr/>
          </p:nvSpPr>
          <p:spPr>
            <a:xfrm>
              <a:off x="1799679" y="303296"/>
              <a:ext cx="3456220" cy="6732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DVCS |</a:t>
              </a:r>
              <a:r>
                <a:rPr lang="en-US" b="1" dirty="0" err="1" smtClean="0">
                  <a:solidFill>
                    <a:srgbClr val="000090"/>
                  </a:solidFill>
                </a:rPr>
                <a:t>t</a:t>
              </a:r>
              <a:r>
                <a:rPr lang="en-US" b="1" dirty="0" smtClean="0">
                  <a:solidFill>
                    <a:srgbClr val="000090"/>
                  </a:solidFill>
                </a:rPr>
                <a:t>|-slope @ HERA (15 years)</a:t>
              </a:r>
              <a:endParaRPr lang="en-US" b="1" dirty="0">
                <a:solidFill>
                  <a:srgbClr val="000090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59081" y="255208"/>
              <a:ext cx="5506700" cy="2238488"/>
            </a:xfrm>
            <a:prstGeom prst="rect">
              <a:avLst/>
            </a:prstGeom>
            <a:noFill/>
            <a:ln w="38100" cmpd="sng">
              <a:solidFill>
                <a:schemeClr val="accent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31"/>
          <p:cNvGrpSpPr/>
          <p:nvPr/>
        </p:nvGrpSpPr>
        <p:grpSpPr>
          <a:xfrm>
            <a:off x="18544" y="97035"/>
            <a:ext cx="6154660" cy="5402580"/>
            <a:chOff x="18544" y="97035"/>
            <a:chExt cx="6154660" cy="5402580"/>
          </a:xfrm>
        </p:grpSpPr>
        <p:pic>
          <p:nvPicPr>
            <p:cNvPr id="21" name="Picture 20" descr="20x250_dvcs_gpd_xsect_smear_panel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11"/>
                <a:stretch>
                  <a:fillRect/>
                </a:stretch>
              </p:blipFill>
            </mc:Choice>
            <mc:Fallback>
              <p:blipFill>
                <a:blip r:embed="rId12"/>
                <a:stretch>
                  <a:fillRect/>
                </a:stretch>
              </p:blipFill>
            </mc:Fallback>
          </mc:AlternateContent>
          <p:spPr>
            <a:xfrm>
              <a:off x="18544" y="97035"/>
              <a:ext cx="5402580" cy="5402580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4714000" y="3961194"/>
              <a:ext cx="14592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(~10 months)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7" name="Picture 6" descr="plot-ALU_AUT_AUL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887477"/>
            <a:ext cx="8115000" cy="5012703"/>
          </a:xfrm>
          <a:prstGeom prst="rect">
            <a:avLst/>
          </a:prstGeom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Asymmetries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19858" y="5796039"/>
            <a:ext cx="2008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D. Mueller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1" name="Picture 10" descr="plot-BC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0" y="1409161"/>
            <a:ext cx="9144000" cy="4039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04073" y="3066193"/>
            <a:ext cx="8660172" cy="3077432"/>
            <a:chOff x="304073" y="3066193"/>
            <a:chExt cx="8660172" cy="3077432"/>
          </a:xfrm>
        </p:grpSpPr>
        <p:graphicFrame>
          <p:nvGraphicFramePr>
            <p:cNvPr id="10" name="Object 9"/>
            <p:cNvGraphicFramePr>
              <a:graphicFrameLocks noChangeAspect="1"/>
            </p:cNvGraphicFramePr>
            <p:nvPr/>
          </p:nvGraphicFramePr>
          <p:xfrm>
            <a:off x="465138" y="5624513"/>
            <a:ext cx="4484687" cy="519112"/>
          </p:xfrm>
          <a:graphic>
            <a:graphicData uri="http://schemas.openxmlformats.org/presentationml/2006/ole">
              <p:oleObj spid="_x0000_s282626" name="Equation" r:id="rId3" imgW="2908300" imgH="355600" progId="Equation.3">
                <p:embed/>
              </p:oleObj>
            </a:graphicData>
          </a:graphic>
        </p:graphicFrame>
        <p:pic>
          <p:nvPicPr>
            <p:cNvPr id="11" name="Picture 10" descr="plotGPD1D-q-qT.pdf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rcRect r="49831"/>
                <a:stretch>
                  <a:fillRect/>
                </a:stretch>
              </p:blipFill>
            </mc:Choice>
            <mc:Fallback>
              <p:blipFill>
                <a:blip r:embed="rId5"/>
                <a:srcRect r="49831"/>
                <a:stretch>
                  <a:fillRect/>
                </a:stretch>
              </p:blipFill>
            </mc:Fallback>
          </mc:AlternateContent>
          <p:spPr>
            <a:xfrm>
              <a:off x="304073" y="3659515"/>
              <a:ext cx="2920001" cy="1985746"/>
            </a:xfrm>
            <a:prstGeom prst="rect">
              <a:avLst/>
            </a:prstGeom>
          </p:spPr>
        </p:pic>
        <p:pic>
          <p:nvPicPr>
            <p:cNvPr id="13" name="Picture 12" descr="plotGPD1D-g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6"/>
                <a:stretch>
                  <a:fillRect/>
                </a:stretch>
              </p:blipFill>
            </mc:Choice>
            <mc:Fallback>
              <p:blipFill>
                <a:blip r:embed="rId7"/>
                <a:stretch>
                  <a:fillRect/>
                </a:stretch>
              </p:blipFill>
            </mc:Fallback>
          </mc:AlternateContent>
          <p:spPr>
            <a:xfrm>
              <a:off x="3365169" y="3757219"/>
              <a:ext cx="2654631" cy="1791876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6230783" y="4689602"/>
              <a:ext cx="27334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Errors are extrapolated for:</a:t>
              </a:r>
            </a:p>
            <a:p>
              <a:r>
                <a:rPr lang="en-US" dirty="0" smtClean="0"/>
                <a:t>|</a:t>
              </a:r>
              <a:r>
                <a:rPr lang="en-US" dirty="0" err="1" smtClean="0"/>
                <a:t>t|</a:t>
              </a:r>
              <a:r>
                <a:rPr lang="en-US" dirty="0" err="1" smtClean="0">
                  <a:sym typeface="Wingdings"/>
                </a:rPr>
                <a:t></a:t>
              </a:r>
              <a:r>
                <a:rPr lang="en-US" dirty="0" smtClean="0">
                  <a:sym typeface="Wingdings"/>
                </a:rPr>
                <a:t> </a:t>
              </a:r>
              <a:r>
                <a:rPr lang="en-US" dirty="0" smtClean="0"/>
                <a:t> 0 ; |</a:t>
              </a:r>
              <a:r>
                <a:rPr lang="en-US" dirty="0" err="1" smtClean="0"/>
                <a:t>t</a:t>
              </a:r>
              <a:r>
                <a:rPr lang="en-US" dirty="0" smtClean="0"/>
                <a:t>| &gt; 1.5 GeV</a:t>
              </a:r>
              <a:r>
                <a:rPr lang="en-US" baseline="30000" dirty="0" smtClean="0"/>
                <a:t>2</a:t>
              </a:r>
              <a:r>
                <a:rPr lang="en-US" dirty="0" smtClean="0"/>
                <a:t> </a:t>
              </a:r>
              <a:endParaRPr lang="en-US" dirty="0"/>
            </a:p>
          </p:txBody>
        </p:sp>
        <p:sp>
          <p:nvSpPr>
            <p:cNvPr id="18" name="Notched Right Arrow 17"/>
            <p:cNvSpPr/>
            <p:nvPr/>
          </p:nvSpPr>
          <p:spPr>
            <a:xfrm rot="6731882">
              <a:off x="3846685" y="3288659"/>
              <a:ext cx="672900" cy="227967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813652" y="803707"/>
            <a:ext cx="11361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…FIT…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3356" y="726763"/>
            <a:ext cx="2008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D. Mueller</a:t>
            </a:r>
            <a:endParaRPr lang="en-US" sz="1600" b="1" dirty="0">
              <a:solidFill>
                <a:srgbClr val="0000FF"/>
              </a:solidFill>
            </a:endParaRPr>
          </a:p>
        </p:txBody>
      </p:sp>
      <p:grpSp>
        <p:nvGrpSpPr>
          <p:cNvPr id="2" name="Group 24"/>
          <p:cNvGrpSpPr/>
          <p:nvPr/>
        </p:nvGrpSpPr>
        <p:grpSpPr>
          <a:xfrm>
            <a:off x="213356" y="1065317"/>
            <a:ext cx="7816608" cy="2438400"/>
            <a:chOff x="213356" y="1065317"/>
            <a:chExt cx="7816608" cy="2438400"/>
          </a:xfrm>
        </p:grpSpPr>
        <p:pic>
          <p:nvPicPr>
            <p:cNvPr id="22" name="Picture 21" descr="plotGPDEsea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8"/>
                <a:stretch>
                  <a:fillRect/>
                </a:stretch>
              </p:blipFill>
            </mc:Choice>
            <mc:Fallback>
              <p:blipFill>
                <a:blip r:embed="rId9"/>
                <a:stretch>
                  <a:fillRect/>
                </a:stretch>
              </p:blipFill>
            </mc:Fallback>
          </mc:AlternateContent>
          <p:spPr>
            <a:xfrm>
              <a:off x="213356" y="1065317"/>
              <a:ext cx="3657600" cy="2438400"/>
            </a:xfrm>
            <a:prstGeom prst="rect">
              <a:avLst/>
            </a:prstGeom>
          </p:spPr>
        </p:pic>
        <p:pic>
          <p:nvPicPr>
            <p:cNvPr id="23" name="Picture 22" descr="plotGPDHsea.pdf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10"/>
                <a:stretch>
                  <a:fillRect/>
                </a:stretch>
              </p:blipFill>
            </mc:Choice>
            <mc:Fallback>
              <p:blipFill>
                <a:blip r:embed="rId11"/>
                <a:stretch>
                  <a:fillRect/>
                </a:stretch>
              </p:blipFill>
            </mc:Fallback>
          </mc:AlternateContent>
          <p:spPr>
            <a:xfrm>
              <a:off x="4372364" y="1065317"/>
              <a:ext cx="3657600" cy="2425700"/>
            </a:xfrm>
            <a:prstGeom prst="rect">
              <a:avLst/>
            </a:prstGeom>
          </p:spPr>
        </p:pic>
      </p:grpSp>
      <p:grpSp>
        <p:nvGrpSpPr>
          <p:cNvPr id="3" name="Group 25"/>
          <p:cNvGrpSpPr/>
          <p:nvPr/>
        </p:nvGrpSpPr>
        <p:grpSpPr>
          <a:xfrm>
            <a:off x="213356" y="1063789"/>
            <a:ext cx="7816608" cy="2438400"/>
            <a:chOff x="213356" y="1502071"/>
            <a:chExt cx="7816608" cy="2438400"/>
          </a:xfrm>
        </p:grpSpPr>
        <p:pic>
          <p:nvPicPr>
            <p:cNvPr id="21" name="Picture 20" descr="plotGPDHG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12"/>
                <a:stretch>
                  <a:fillRect/>
                </a:stretch>
              </p:blipFill>
            </mc:Choice>
            <mc:Fallback>
              <p:blipFill>
                <a:blip r:embed="rId13"/>
                <a:stretch>
                  <a:fillRect/>
                </a:stretch>
              </p:blipFill>
            </mc:Fallback>
          </mc:AlternateContent>
          <p:spPr>
            <a:xfrm>
              <a:off x="4372364" y="1502071"/>
              <a:ext cx="3657600" cy="2438400"/>
            </a:xfrm>
            <a:prstGeom prst="rect">
              <a:avLst/>
            </a:prstGeom>
          </p:spPr>
        </p:pic>
        <p:pic>
          <p:nvPicPr>
            <p:cNvPr id="24" name="Picture 23" descr="plotGPDEG.pdf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14"/>
                <a:stretch>
                  <a:fillRect/>
                </a:stretch>
              </p:blipFill>
            </mc:Choice>
            <mc:Fallback>
              <p:blipFill>
                <a:blip r:embed="rId15"/>
                <a:stretch>
                  <a:fillRect/>
                </a:stretch>
              </p:blipFill>
            </mc:Fallback>
          </mc:AlternateContent>
          <p:spPr>
            <a:xfrm>
              <a:off x="213356" y="1510472"/>
              <a:ext cx="3657600" cy="24257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pic>
        <p:nvPicPr>
          <p:cNvPr id="10" name="Picture 9" descr="plotGPD2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" y="169749"/>
            <a:ext cx="5419314" cy="3699434"/>
          </a:xfrm>
          <a:prstGeom prst="rect">
            <a:avLst/>
          </a:prstGeom>
        </p:spPr>
      </p:pic>
      <p:pic>
        <p:nvPicPr>
          <p:cNvPr id="11" name="Picture 10" descr="plotGPD1D-g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6032169" y="3643637"/>
            <a:ext cx="2654631" cy="1791876"/>
          </a:xfrm>
          <a:prstGeom prst="rect">
            <a:avLst/>
          </a:prstGeom>
        </p:spPr>
      </p:pic>
      <p:pic>
        <p:nvPicPr>
          <p:cNvPr id="12" name="Picture 11" descr="plotGPD1D-q-qT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2" y="3557102"/>
            <a:ext cx="5820292" cy="198574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5123" y="3187770"/>
            <a:ext cx="2008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D. Mueller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86397" y="938696"/>
            <a:ext cx="3857604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1600" b="1" dirty="0" smtClean="0"/>
              <a:t>A global fit over all mock data was done, based on the </a:t>
            </a:r>
            <a:r>
              <a:rPr lang="en-US" sz="1600" b="1" dirty="0" err="1" smtClean="0"/>
              <a:t>GPDs</a:t>
            </a:r>
            <a:r>
              <a:rPr lang="en-US" sz="1600" b="1" dirty="0" smtClean="0"/>
              <a:t>-based model:</a:t>
            </a:r>
          </a:p>
          <a:p>
            <a:pPr marL="228600" indent="-228600"/>
            <a:r>
              <a:rPr lang="en-US" sz="1600" b="1" dirty="0" smtClean="0"/>
              <a:t>       </a:t>
            </a:r>
            <a:r>
              <a:rPr lang="en-US" sz="1200" b="1" dirty="0" smtClean="0">
                <a:solidFill>
                  <a:srgbClr val="0000FF"/>
                </a:solidFill>
              </a:rPr>
              <a:t>[K. </a:t>
            </a:r>
            <a:r>
              <a:rPr lang="en-US" sz="1200" b="1" dirty="0" err="1" smtClean="0">
                <a:solidFill>
                  <a:srgbClr val="0000FF"/>
                </a:solidFill>
              </a:rPr>
              <a:t>Kumerički</a:t>
            </a:r>
            <a:r>
              <a:rPr lang="en-US" sz="1200" b="1" dirty="0" smtClean="0">
                <a:solidFill>
                  <a:srgbClr val="0000FF"/>
                </a:solidFill>
              </a:rPr>
              <a:t>, D </a:t>
            </a:r>
            <a:r>
              <a:rPr lang="en-US" sz="1200" b="1" dirty="0" err="1" smtClean="0">
                <a:solidFill>
                  <a:srgbClr val="0000FF"/>
                </a:solidFill>
              </a:rPr>
              <a:t>Müller</a:t>
            </a:r>
            <a:r>
              <a:rPr lang="en-US" sz="1200" b="1" dirty="0" smtClean="0">
                <a:solidFill>
                  <a:srgbClr val="0000FF"/>
                </a:solidFill>
              </a:rPr>
              <a:t>, K. </a:t>
            </a:r>
            <a:r>
              <a:rPr lang="en-US" sz="1200" b="1" dirty="0" err="1" smtClean="0">
                <a:solidFill>
                  <a:srgbClr val="0000FF"/>
                </a:solidFill>
              </a:rPr>
              <a:t>Passek-Kumerički</a:t>
            </a:r>
            <a:r>
              <a:rPr lang="en-US" sz="1200" b="1" dirty="0" smtClean="0">
                <a:solidFill>
                  <a:srgbClr val="0000FF"/>
                </a:solidFill>
              </a:rPr>
              <a:t> 2007]</a:t>
            </a:r>
          </a:p>
          <a:p>
            <a:pPr marL="228600" indent="-228600"/>
            <a:endParaRPr lang="en-US" sz="1200" b="1" dirty="0" smtClean="0">
              <a:solidFill>
                <a:srgbClr val="0000FF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sz="1600" b="1" dirty="0" smtClean="0"/>
              <a:t>Known values </a:t>
            </a:r>
            <a:r>
              <a:rPr lang="en-US" sz="1600" b="1" i="1" dirty="0" err="1" smtClean="0"/>
              <a:t>q(x</a:t>
            </a:r>
            <a:r>
              <a:rPr lang="en-US" sz="1600" b="1" i="1" dirty="0" smtClean="0"/>
              <a:t>)</a:t>
            </a:r>
            <a:r>
              <a:rPr lang="en-US" sz="1600" b="1" dirty="0" smtClean="0"/>
              <a:t>, </a:t>
            </a:r>
            <a:r>
              <a:rPr lang="en-US" sz="1600" b="1" i="1" dirty="0" err="1" smtClean="0"/>
              <a:t>g(x</a:t>
            </a:r>
            <a:r>
              <a:rPr lang="en-US" sz="1600" b="1" i="1" dirty="0" smtClean="0"/>
              <a:t>)</a:t>
            </a:r>
            <a:r>
              <a:rPr lang="en-US" sz="1600" b="1" dirty="0" smtClean="0"/>
              <a:t> are assumed for </a:t>
            </a:r>
            <a:r>
              <a:rPr lang="en-US" sz="1600" b="1" i="1" dirty="0" err="1" smtClean="0"/>
              <a:t>H</a:t>
            </a:r>
            <a:r>
              <a:rPr lang="en-US" sz="1600" b="1" i="1" baseline="30000" dirty="0" err="1" smtClean="0"/>
              <a:t>q</a:t>
            </a:r>
            <a:r>
              <a:rPr lang="en-US" sz="1600" b="1" i="1" dirty="0" smtClean="0"/>
              <a:t>, H</a:t>
            </a:r>
            <a:r>
              <a:rPr lang="en-US" sz="1600" b="1" i="1" baseline="30000" dirty="0" smtClean="0"/>
              <a:t>g </a:t>
            </a:r>
            <a:r>
              <a:rPr lang="en-US" sz="1600" b="1" dirty="0" smtClean="0"/>
              <a:t>(at =0, </a:t>
            </a:r>
            <a:r>
              <a:rPr lang="en-US" sz="1600" b="1" dirty="0" err="1" smtClean="0"/>
              <a:t>t</a:t>
            </a:r>
            <a:r>
              <a:rPr lang="en-US" sz="1600" b="1" dirty="0" smtClean="0"/>
              <a:t>=0 forward limits </a:t>
            </a:r>
            <a:r>
              <a:rPr lang="en-US" sz="1600" b="1" i="1" dirty="0" err="1" smtClean="0"/>
              <a:t>E</a:t>
            </a:r>
            <a:r>
              <a:rPr lang="en-US" sz="1600" b="1" i="1" baseline="30000" dirty="0" err="1" smtClean="0"/>
              <a:t>q</a:t>
            </a:r>
            <a:r>
              <a:rPr lang="en-US" sz="1600" b="1" i="1" dirty="0" smtClean="0"/>
              <a:t>, </a:t>
            </a:r>
            <a:r>
              <a:rPr lang="en-US" sz="1600" b="1" i="1" dirty="0" err="1" smtClean="0"/>
              <a:t>E</a:t>
            </a:r>
            <a:r>
              <a:rPr lang="en-US" sz="1600" b="1" i="1" baseline="30000" dirty="0" err="1" smtClean="0"/>
              <a:t>g</a:t>
            </a:r>
            <a:r>
              <a:rPr lang="en-US" sz="1600" b="1" i="1" baseline="30000" dirty="0" smtClean="0"/>
              <a:t> </a:t>
            </a:r>
            <a:r>
              <a:rPr lang="en-US" sz="1600" b="1" baseline="30000" dirty="0" smtClean="0"/>
              <a:t> </a:t>
            </a:r>
            <a:r>
              <a:rPr lang="en-US" sz="1600" b="1" dirty="0" smtClean="0"/>
              <a:t>are unknown)</a:t>
            </a:r>
          </a:p>
          <a:p>
            <a:pPr marL="228600" indent="-228600"/>
            <a:endParaRPr lang="en-US" sz="1600" b="1" dirty="0" smtClean="0"/>
          </a:p>
          <a:p>
            <a:pPr marL="228600" indent="-228600">
              <a:buFont typeface="Wingdings" charset="2"/>
              <a:buChar char="Ø"/>
            </a:pPr>
            <a:r>
              <a:rPr lang="en-US" sz="1600" b="1" dirty="0" smtClean="0"/>
              <a:t>Excellent reconstruction of </a:t>
            </a:r>
            <a:r>
              <a:rPr lang="en-US" sz="1600" b="1" i="1" dirty="0" err="1" smtClean="0"/>
              <a:t>H</a:t>
            </a:r>
            <a:r>
              <a:rPr lang="en-US" sz="1600" b="1" i="1" baseline="30000" dirty="0" err="1" smtClean="0"/>
              <a:t>sea</a:t>
            </a:r>
            <a:r>
              <a:rPr lang="en-US" sz="1600" b="1" i="1" dirty="0" smtClean="0"/>
              <a:t>, </a:t>
            </a:r>
            <a:r>
              <a:rPr lang="en-US" sz="1600" b="1" i="1" dirty="0" err="1" smtClean="0"/>
              <a:t>H</a:t>
            </a:r>
            <a:r>
              <a:rPr lang="en-US" sz="1600" b="1" i="1" baseline="30000" dirty="0" err="1" smtClean="0"/>
              <a:t>sea</a:t>
            </a:r>
            <a:r>
              <a:rPr lang="en-US" sz="1600" b="1" i="1" baseline="30000" dirty="0" smtClean="0"/>
              <a:t> </a:t>
            </a:r>
            <a:r>
              <a:rPr lang="en-US" sz="1600" b="1" baseline="30000" dirty="0" smtClean="0"/>
              <a:t> </a:t>
            </a:r>
            <a:r>
              <a:rPr lang="en-US" sz="1600" b="1" dirty="0" smtClean="0"/>
              <a:t>and good reconstruction of </a:t>
            </a:r>
            <a:r>
              <a:rPr lang="en-US" sz="1600" b="1" i="1" dirty="0" smtClean="0"/>
              <a:t>H</a:t>
            </a:r>
            <a:r>
              <a:rPr lang="en-US" sz="1600" b="1" i="1" baseline="30000" dirty="0" smtClean="0"/>
              <a:t>g</a:t>
            </a:r>
            <a:r>
              <a:rPr lang="en-US" sz="1600" b="1" i="1" dirty="0" smtClean="0"/>
              <a:t> </a:t>
            </a:r>
            <a:r>
              <a:rPr lang="en-US" sz="1600" b="1" dirty="0" smtClean="0"/>
              <a:t>(from </a:t>
            </a:r>
            <a:r>
              <a:rPr lang="en-US" sz="1600" b="1" i="1" dirty="0" err="1" smtClean="0"/>
              <a:t>dσ/dt</a:t>
            </a:r>
            <a:r>
              <a:rPr lang="en-US" sz="1600" b="1" dirty="0" smtClean="0"/>
              <a:t>)</a:t>
            </a:r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10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0" descr="J.Psi.20x250.xQ2-1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096782" y="4071307"/>
            <a:ext cx="2543258" cy="1722419"/>
          </a:xfrm>
          <a:prstGeom prst="rect">
            <a:avLst/>
          </a:prstGeom>
        </p:spPr>
      </p:pic>
      <p:pic>
        <p:nvPicPr>
          <p:cNvPr id="12" name="Picture 11" descr="J.Psi.5x100.xQ2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6612946" y="4072221"/>
            <a:ext cx="2541910" cy="172150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" y="3341467"/>
            <a:ext cx="409678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ea typeface="Lucida Grande"/>
                <a:cs typeface="Symbol" charset="2"/>
              </a:rPr>
              <a:t>g</a:t>
            </a:r>
            <a:r>
              <a:rPr lang="en-US" sz="2000" b="1" dirty="0" smtClean="0">
                <a:solidFill>
                  <a:srgbClr val="000090"/>
                </a:solidFill>
              </a:rPr>
              <a:t>*</a:t>
            </a:r>
            <a:r>
              <a:rPr lang="en-US" sz="2000" b="1" dirty="0" err="1" smtClean="0">
                <a:solidFill>
                  <a:srgbClr val="000090"/>
                </a:solidFill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</a:rPr>
              <a:t> -&gt; J/</a:t>
            </a:r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y</a:t>
            </a:r>
            <a:r>
              <a:rPr lang="en-US" sz="2000" b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+mj-lt"/>
                <a:cs typeface="Symbol" charset="2"/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  <a:latin typeface="+mj-lt"/>
                <a:cs typeface="Symbol" charset="2"/>
              </a:rPr>
              <a:t>  </a:t>
            </a:r>
            <a:endParaRPr lang="en-US" sz="2000" dirty="0" smtClean="0">
              <a:latin typeface="+mj-lt"/>
              <a:cs typeface="Symbol" charset="2"/>
            </a:endParaRPr>
          </a:p>
          <a:p>
            <a:endParaRPr lang="en-US" dirty="0" smtClean="0"/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pseudo-data generated using a version of </a:t>
            </a:r>
            <a:r>
              <a:rPr lang="en-US" dirty="0" err="1" smtClean="0"/>
              <a:t>Pythia</a:t>
            </a:r>
            <a:r>
              <a:rPr lang="en-US" dirty="0" smtClean="0"/>
              <a:t> tuned to J/</a:t>
            </a:r>
            <a:r>
              <a:rPr lang="en-US" dirty="0" err="1" smtClean="0">
                <a:latin typeface="Symbol" charset="2"/>
                <a:cs typeface="Symbol" charset="2"/>
              </a:rPr>
              <a:t>y</a:t>
            </a:r>
            <a:r>
              <a:rPr lang="en-US" dirty="0" smtClean="0"/>
              <a:t> data from HERA</a:t>
            </a:r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wave function </a:t>
            </a:r>
            <a:r>
              <a:rPr lang="en-US" dirty="0" err="1" smtClean="0"/>
              <a:t>uncert</a:t>
            </a:r>
            <a:r>
              <a:rPr lang="en-US" dirty="0" smtClean="0"/>
              <a:t>. (non-relativistic approximation)</a:t>
            </a:r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mass provides hard scale</a:t>
            </a:r>
          </a:p>
          <a:p>
            <a:pPr marL="576263" lvl="2" indent="-119063">
              <a:buFont typeface="Arial"/>
              <a:buChar char="•"/>
            </a:pPr>
            <a:r>
              <a:rPr lang="en-US" dirty="0" smtClean="0"/>
              <a:t>Sensitive to gluons</a:t>
            </a:r>
          </a:p>
          <a:p>
            <a:pPr marL="576263" lvl="2" indent="-119063">
              <a:buFont typeface="Arial"/>
              <a:buChar char="•"/>
            </a:pPr>
            <a:r>
              <a:rPr lang="en-US" dirty="0" smtClean="0"/>
              <a:t>Both photo- and electro-production can be computed</a:t>
            </a:r>
          </a:p>
          <a:p>
            <a:pPr marL="576263" lvl="2" indent="-119063">
              <a:buFont typeface="Arial"/>
              <a:buChar char="•"/>
            </a:pPr>
            <a:endParaRPr lang="en-US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5549367" y="3580299"/>
            <a:ext cx="3455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E. </a:t>
            </a:r>
            <a:r>
              <a:rPr lang="en-US" sz="1600" b="1" dirty="0" err="1" smtClean="0">
                <a:solidFill>
                  <a:srgbClr val="0000FF"/>
                </a:solidFill>
              </a:rPr>
              <a:t>Aschenauer</a:t>
            </a:r>
            <a:r>
              <a:rPr lang="en-US" sz="1600" b="1" dirty="0" smtClean="0">
                <a:solidFill>
                  <a:srgbClr val="0000FF"/>
                </a:solidFill>
              </a:rPr>
              <a:t> and M. Diehl</a:t>
            </a:r>
            <a:endParaRPr lang="en-US" sz="1600" b="1" dirty="0">
              <a:solidFill>
                <a:srgbClr val="0000FF"/>
              </a:solidFill>
            </a:endParaRPr>
          </a:p>
        </p:txBody>
      </p:sp>
      <p:pic>
        <p:nvPicPr>
          <p:cNvPr id="16" name="Picture 15" descr="Screen shot 2012-03-22 at 7.26.53 PM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6342" y="690425"/>
            <a:ext cx="6476134" cy="2777092"/>
          </a:xfrm>
          <a:prstGeom prst="rect">
            <a:avLst/>
          </a:prstGeom>
        </p:spPr>
      </p:pic>
      <p:pic>
        <p:nvPicPr>
          <p:cNvPr id="17" name="Picture 16" descr="Screen shot 2012-03-22 at 7.26.53 PM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8624" y="701565"/>
            <a:ext cx="6476134" cy="2716004"/>
          </a:xfrm>
          <a:prstGeom prst="rect">
            <a:avLst/>
          </a:prstGeom>
        </p:spPr>
      </p:pic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J/ψ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/>
          </p:cNvSpPr>
          <p:nvPr/>
        </p:nvSpPr>
        <p:spPr bwMode="auto">
          <a:xfrm>
            <a:off x="128589" y="631879"/>
            <a:ext cx="7920037" cy="635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  <a:buClr>
                <a:srgbClr val="0000FF"/>
              </a:buClr>
              <a:buSzPct val="100000"/>
              <a:buFont typeface="Wingdings" charset="2"/>
              <a:buChar char="q"/>
              <a:defRPr/>
            </a:pPr>
            <a:r>
              <a:rPr lang="en-US" sz="1600" dirty="0">
                <a:solidFill>
                  <a:srgbClr val="071B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tima" pitchFamily="-107" charset="0"/>
                <a:cs typeface="Optima" pitchFamily="-107" charset="0"/>
                <a:sym typeface="Optima" pitchFamily="-107" charset="0"/>
              </a:rPr>
              <a:t> How does the nuclear environment modify </a:t>
            </a:r>
            <a:r>
              <a:rPr lang="en-US" sz="1600" dirty="0" err="1">
                <a:solidFill>
                  <a:srgbClr val="071B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tima" pitchFamily="-107" charset="0"/>
                <a:cs typeface="Optima" pitchFamily="-107" charset="0"/>
                <a:sym typeface="Optima" pitchFamily="-107" charset="0"/>
              </a:rPr>
              <a:t>parton-parton</a:t>
            </a:r>
            <a:r>
              <a:rPr lang="en-US" sz="1600" dirty="0">
                <a:solidFill>
                  <a:srgbClr val="071B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tima" pitchFamily="-107" charset="0"/>
                <a:cs typeface="Optima" pitchFamily="-107" charset="0"/>
                <a:sym typeface="Optima" pitchFamily="-107" charset="0"/>
              </a:rPr>
              <a:t> correlations? </a:t>
            </a:r>
          </a:p>
          <a:p>
            <a:pPr>
              <a:lnSpc>
                <a:spcPct val="100000"/>
              </a:lnSpc>
              <a:buClr>
                <a:srgbClr val="0000FF"/>
              </a:buClr>
              <a:buSzPct val="100000"/>
              <a:buFont typeface="Wingdings" charset="2"/>
              <a:buChar char="q"/>
              <a:defRPr/>
            </a:pPr>
            <a:r>
              <a:rPr lang="en-US" sz="1600" dirty="0">
                <a:solidFill>
                  <a:srgbClr val="071B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tima" pitchFamily="-107" charset="0"/>
                <a:cs typeface="Optima" pitchFamily="-107" charset="0"/>
                <a:sym typeface="Optima" pitchFamily="-107" charset="0"/>
              </a:rPr>
              <a:t> How do nucleon properties change in the nuclear medium?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98192" y="1444680"/>
            <a:ext cx="3322638" cy="2746376"/>
            <a:chOff x="-24" y="-16"/>
            <a:chExt cx="2976" cy="2460"/>
          </a:xfrm>
        </p:grpSpPr>
        <p:pic>
          <p:nvPicPr>
            <p:cNvPr id="40968" name="Picture 8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-16"/>
              <a:ext cx="2976" cy="2304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  <a:effectLst>
              <a:outerShdw blurRad="127000" dist="76199" dir="4740020" algn="ctr" rotWithShape="0">
                <a:srgbClr val="A21920">
                  <a:alpha val="75000"/>
                </a:srgbClr>
              </a:outerShdw>
            </a:effectLst>
          </p:spPr>
        </p:pic>
        <p:sp>
          <p:nvSpPr>
            <p:cNvPr id="40969" name="Rectangle 9"/>
            <p:cNvSpPr>
              <a:spLocks/>
            </p:cNvSpPr>
            <p:nvPr/>
          </p:nvSpPr>
          <p:spPr bwMode="auto">
            <a:xfrm>
              <a:off x="1048" y="2251"/>
              <a:ext cx="1007" cy="193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400" dirty="0">
                  <a:solidFill>
                    <a:srgbClr val="071B4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tima" pitchFamily="-107" charset="0"/>
                  <a:ea typeface="Optima" pitchFamily="-107" charset="0"/>
                  <a:cs typeface="Optima" pitchFamily="-107" charset="0"/>
                  <a:sym typeface="Optima" pitchFamily="-107" charset="0"/>
                </a:rPr>
                <a:t>(Bethe-</a:t>
              </a:r>
              <a:r>
                <a:rPr lang="en-US" sz="1400" dirty="0" err="1">
                  <a:solidFill>
                    <a:srgbClr val="071B4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tima" pitchFamily="-107" charset="0"/>
                  <a:ea typeface="Optima" pitchFamily="-107" charset="0"/>
                  <a:cs typeface="Optima" pitchFamily="-107" charset="0"/>
                  <a:sym typeface="Optima" pitchFamily="-107" charset="0"/>
                </a:rPr>
                <a:t>Heitler</a:t>
              </a:r>
              <a:r>
                <a:rPr lang="en-US" sz="1400" dirty="0">
                  <a:solidFill>
                    <a:srgbClr val="071B4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tima" pitchFamily="-107" charset="0"/>
                  <a:ea typeface="Optima" pitchFamily="-107" charset="0"/>
                  <a:cs typeface="Optima" pitchFamily="-107" charset="0"/>
                  <a:sym typeface="Optima" pitchFamily="-107" charset="0"/>
                </a:rPr>
                <a:t>)</a:t>
              </a:r>
            </a:p>
          </p:txBody>
        </p:sp>
      </p:grpSp>
      <p:grpSp>
        <p:nvGrpSpPr>
          <p:cNvPr id="3" name="Group 21"/>
          <p:cNvGrpSpPr/>
          <p:nvPr/>
        </p:nvGrpSpPr>
        <p:grpSpPr>
          <a:xfrm>
            <a:off x="3846259" y="1343080"/>
            <a:ext cx="5160824" cy="4622984"/>
            <a:chOff x="3634581" y="1290849"/>
            <a:chExt cx="4876800" cy="4443201"/>
          </a:xfrm>
        </p:grpSpPr>
        <p:sp>
          <p:nvSpPr>
            <p:cNvPr id="40971" name="Rectangle 11"/>
            <p:cNvSpPr>
              <a:spLocks/>
            </p:cNvSpPr>
            <p:nvPr/>
          </p:nvSpPr>
          <p:spPr bwMode="auto">
            <a:xfrm>
              <a:off x="3634581" y="3067051"/>
              <a:ext cx="4876800" cy="2666999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 marL="360216" indent="-360216">
                <a:buClr>
                  <a:srgbClr val="0000FF"/>
                </a:buClr>
                <a:buFont typeface="Wingdings" charset="2"/>
                <a:buChar char="q"/>
                <a:defRPr/>
              </a:pPr>
              <a:r>
                <a:rPr lang="en-US" sz="1700" dirty="0" smtClean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Nuclear </a:t>
              </a:r>
              <a:r>
                <a:rPr lang="en-US" sz="1700" dirty="0" err="1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GPDs</a:t>
              </a:r>
              <a:r>
                <a:rPr lang="en-US" sz="1700" dirty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 ≠ </a:t>
              </a:r>
              <a:r>
                <a:rPr lang="en-US" sz="1700" dirty="0" err="1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GPDs</a:t>
              </a:r>
              <a:r>
                <a:rPr lang="en-US" sz="1700" dirty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 of free nucleon</a:t>
              </a:r>
              <a:endParaRPr lang="en-US" sz="1700" dirty="0" smtClean="0">
                <a:solidFill>
                  <a:srgbClr val="071B4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Zapf Dingbats" charset="2"/>
                <a:cs typeface="Zapf Dingbats" charset="2"/>
                <a:sym typeface="Optima" charset="0"/>
              </a:endParaRPr>
            </a:p>
            <a:p>
              <a:pPr marL="360216" indent="-360216">
                <a:buClr>
                  <a:srgbClr val="0000FF"/>
                </a:buClr>
                <a:buFont typeface="Wingdings" charset="2"/>
                <a:buChar char="q"/>
                <a:defRPr/>
              </a:pPr>
              <a:r>
                <a:rPr lang="en-US" sz="1700" dirty="0" smtClean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Enhancement </a:t>
              </a:r>
              <a:r>
                <a:rPr lang="en-US" sz="1700" dirty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of effect when leaving forward limit? </a:t>
              </a:r>
              <a:endParaRPr lang="en-US" sz="1700" dirty="0" smtClean="0">
                <a:solidFill>
                  <a:srgbClr val="071B4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Zapf Dingbats" charset="2"/>
                <a:cs typeface="Zapf Dingbats" charset="2"/>
                <a:sym typeface="Optima" charset="0"/>
              </a:endParaRPr>
            </a:p>
            <a:p>
              <a:pPr marL="842173" lvl="1" indent="-361885">
                <a:buClr>
                  <a:srgbClr val="0000FF"/>
                </a:buClr>
                <a:buFont typeface="Wingdings" charset="2"/>
                <a:buChar char="Ø"/>
                <a:defRPr/>
              </a:pPr>
              <a:r>
                <a:rPr lang="en-US" sz="1700" dirty="0" smtClean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caused </a:t>
              </a:r>
              <a:r>
                <a:rPr lang="en-US" sz="1700" dirty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by transverse motion of </a:t>
              </a:r>
              <a:r>
                <a:rPr lang="en-US" sz="1700" dirty="0" err="1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partons</a:t>
              </a:r>
              <a:r>
                <a:rPr lang="en-US" sz="1700" dirty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 in nuclei?</a:t>
              </a:r>
              <a:endParaRPr lang="en-US" sz="1700" dirty="0" smtClean="0">
                <a:solidFill>
                  <a:srgbClr val="071B4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Zapf Dingbats" charset="2"/>
                <a:cs typeface="Zapf Dingbats" charset="2"/>
                <a:sym typeface="Optima" charset="0"/>
              </a:endParaRPr>
            </a:p>
            <a:p>
              <a:pPr marL="842173" lvl="1" indent="-361885">
                <a:buClr>
                  <a:srgbClr val="0000FF"/>
                </a:buClr>
                <a:buFont typeface="Wingdings" charset="2"/>
                <a:buChar char="Ø"/>
                <a:defRPr/>
              </a:pPr>
              <a:r>
                <a:rPr lang="en-US" sz="1700" dirty="0" smtClean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important </a:t>
              </a:r>
              <a:r>
                <a:rPr lang="en-US" sz="1700" dirty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role of </a:t>
              </a:r>
              <a:r>
                <a:rPr lang="en-US" sz="1700" dirty="0" err="1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mesonic</a:t>
              </a:r>
              <a:r>
                <a:rPr lang="en-US" sz="1700" dirty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 degrees of freedom?</a:t>
              </a:r>
              <a:endParaRPr lang="en-US" sz="1700" dirty="0" smtClean="0">
                <a:solidFill>
                  <a:srgbClr val="071B4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Zapf Dingbats" charset="2"/>
                <a:cs typeface="Zapf Dingbats" charset="2"/>
                <a:sym typeface="Optima" charset="0"/>
              </a:endParaRPr>
            </a:p>
            <a:p>
              <a:pPr marL="842173" lvl="1" indent="-361885">
                <a:buClr>
                  <a:srgbClr val="0000FF"/>
                </a:buClr>
                <a:buFont typeface="Wingdings" charset="2"/>
                <a:buChar char="Ø"/>
                <a:defRPr/>
              </a:pPr>
              <a:r>
                <a:rPr lang="en-US" sz="1700" dirty="0" smtClean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manifest </a:t>
              </a:r>
              <a:r>
                <a:rPr lang="en-US" sz="1700" dirty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in strong increase of real part of</a:t>
              </a:r>
              <a:r>
                <a:rPr lang="en-US" sz="1700" dirty="0" smtClean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 τ</a:t>
              </a:r>
              <a:r>
                <a:rPr lang="en-US" sz="1700" baseline="-6000" dirty="0" smtClean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Optima" charset="0"/>
                  <a:cs typeface="Optima" charset="0"/>
                  <a:sym typeface="Optima" charset="0"/>
                </a:rPr>
                <a:t>DVCS </a:t>
              </a:r>
              <a:r>
                <a:rPr lang="en-US" sz="1700" dirty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Optima" charset="0"/>
                  <a:cs typeface="Optima" charset="0"/>
                  <a:sym typeface="Optima" charset="0"/>
                </a:rPr>
                <a:t>with atomic mass number A? </a:t>
              </a:r>
            </a:p>
          </p:txBody>
        </p:sp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3721829" y="1290849"/>
              <a:ext cx="4429572" cy="1952121"/>
              <a:chOff x="-216" y="36"/>
              <a:chExt cx="4200" cy="1820"/>
            </a:xfrm>
          </p:grpSpPr>
          <p:grpSp>
            <p:nvGrpSpPr>
              <p:cNvPr id="5" name="Group 13"/>
              <p:cNvGrpSpPr>
                <a:grpSpLocks/>
              </p:cNvGrpSpPr>
              <p:nvPr/>
            </p:nvGrpSpPr>
            <p:grpSpPr bwMode="auto">
              <a:xfrm>
                <a:off x="0" y="695"/>
                <a:ext cx="3984" cy="1161"/>
                <a:chOff x="0" y="0"/>
                <a:chExt cx="3984" cy="1160"/>
              </a:xfrm>
            </p:grpSpPr>
            <p:pic>
              <p:nvPicPr>
                <p:cNvPr id="43023" name="Picture 14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618" cy="116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3024" name="Picture 15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1612" y="104"/>
                  <a:ext cx="2372" cy="806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40976" name="Rectangle 16"/>
              <p:cNvSpPr>
                <a:spLocks/>
              </p:cNvSpPr>
              <p:nvPr/>
            </p:nvSpPr>
            <p:spPr bwMode="auto">
              <a:xfrm>
                <a:off x="-216" y="36"/>
                <a:ext cx="3730" cy="496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wrap="none" lIns="0" tIns="0" rIns="0" bIns="0" anchor="ctr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100000"/>
                  </a:lnSpc>
                  <a:buClr>
                    <a:srgbClr val="0000FF"/>
                  </a:buClr>
                  <a:buSzPct val="77000"/>
                  <a:buFont typeface="Wingdings" charset="2"/>
                  <a:buChar char="q"/>
                  <a:defRPr/>
                </a:pPr>
                <a:r>
                  <a:rPr lang="en-US" dirty="0">
                    <a:solidFill>
                      <a:srgbClr val="071B42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ea typeface="Optima" charset="0"/>
                    <a:cs typeface="Optima" charset="0"/>
                    <a:sym typeface="Optima" charset="0"/>
                  </a:rPr>
                  <a:t> DVCS in coherent region: </a:t>
                </a:r>
              </a:p>
              <a:p>
                <a:pPr>
                  <a:lnSpc>
                    <a:spcPct val="100000"/>
                  </a:lnSpc>
                  <a:buClr>
                    <a:srgbClr val="0000FF"/>
                  </a:buClr>
                  <a:buSzPct val="77000"/>
                  <a:defRPr/>
                </a:pPr>
                <a:r>
                  <a:rPr lang="en-US" dirty="0">
                    <a:solidFill>
                      <a:srgbClr val="071B42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ea typeface="Optima" charset="0"/>
                    <a:cs typeface="Optima" charset="0"/>
                    <a:sym typeface="Optima" charset="0"/>
                  </a:rPr>
                  <a:t>   new insights into ‘generalized EMC effect’?</a:t>
                </a:r>
              </a:p>
            </p:txBody>
          </p:sp>
        </p:grpSp>
      </p:grpSp>
      <p:sp>
        <p:nvSpPr>
          <p:cNvPr id="25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13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on nuclear targets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8589" y="5746666"/>
            <a:ext cx="87879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 simulation for DVCS on nuclei coming soon thanks to an updated version of MILOU code</a:t>
            </a:r>
            <a:endParaRPr lang="en-US" dirty="0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Summary</a:t>
            </a:r>
          </a:p>
        </p:txBody>
      </p:sp>
      <p:sp>
        <p:nvSpPr>
          <p:cNvPr id="64517" name="Text Box 2"/>
          <p:cNvSpPr txBox="1">
            <a:spLocks noChangeArrowheads="1"/>
          </p:cNvSpPr>
          <p:nvPr/>
        </p:nvSpPr>
        <p:spPr bwMode="auto">
          <a:xfrm>
            <a:off x="114238" y="694220"/>
            <a:ext cx="9034802" cy="376466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276" tIns="48029" rIns="92276" bIns="48029">
            <a:prstTxWarp prst="textNoShape">
              <a:avLst/>
            </a:prstTxWarp>
            <a:spAutoFit/>
          </a:bodyPr>
          <a:lstStyle/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A lot of experience carried over from HERA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DVCS is used to drive the requirements for a dedicated new detector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Simulation shows how an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eRHIC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can much improve our knowledge of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w</a:t>
            </a:r>
            <a:r>
              <a:rPr lang="en-GB" sz="2000" b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.r.o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. HERA 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A fine binning of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x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-sec and symmetries will be possible, uncertainties mostly dominated by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systematics</a:t>
            </a: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Large potential for an accurate 2+1D imaging of the polarized and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unpolarized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quarks and gluons inside the hadrons (and nuclei!)</a:t>
            </a:r>
            <a:endParaRPr lang="en-GB" sz="23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64518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3663950" y="2893839"/>
            <a:ext cx="2404084" cy="8509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9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Back up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2" name="Text Box 31"/>
          <p:cNvSpPr txBox="1">
            <a:spLocks noChangeArrowheads="1"/>
          </p:cNvSpPr>
          <p:nvPr/>
        </p:nvSpPr>
        <p:spPr bwMode="auto">
          <a:xfrm>
            <a:off x="8409824" y="1714500"/>
            <a:ext cx="514102" cy="166494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eaVert" lIns="94545" tIns="71476" rIns="94545" bIns="49163">
            <a:prstTxWarp prst="textNoShape">
              <a:avLst/>
            </a:prstTxWarp>
            <a:spAutoFit/>
          </a:bodyPr>
          <a:lstStyle/>
          <a:p>
            <a:pPr algn="ctr" rtl="1">
              <a:spcBef>
                <a:spcPts val="131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1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rapidity gap </a:t>
            </a:r>
          </a:p>
        </p:txBody>
      </p:sp>
      <p:sp>
        <p:nvSpPr>
          <p:cNvPr id="24583" name="Text Box 41"/>
          <p:cNvSpPr txBox="1">
            <a:spLocks noChangeArrowheads="1"/>
          </p:cNvSpPr>
          <p:nvPr/>
        </p:nvSpPr>
        <p:spPr bwMode="auto">
          <a:xfrm>
            <a:off x="1217968" y="2713800"/>
            <a:ext cx="806379" cy="422312"/>
          </a:xfrm>
          <a:prstGeom prst="rect">
            <a:avLst/>
          </a:prstGeom>
          <a:noFill/>
          <a:ln w="28440">
            <a:solidFill>
              <a:srgbClr val="333399"/>
            </a:solidFill>
            <a:miter lim="800000"/>
            <a:headEnd/>
            <a:tailEnd/>
          </a:ln>
        </p:spPr>
        <p:txBody>
          <a:bodyPr lIns="94545" tIns="67694" rIns="94545" bIns="49163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spcBef>
                <a:spcPts val="131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100" b="1" dirty="0">
                <a:solidFill>
                  <a:srgbClr val="333399"/>
                </a:solidFill>
                <a:latin typeface="Times New Roman" charset="0"/>
                <a:ea typeface="DejaVu Sans" charset="0"/>
                <a:cs typeface="DejaVu Sans" charset="0"/>
              </a:rPr>
              <a:t>DIS</a:t>
            </a:r>
          </a:p>
        </p:txBody>
      </p:sp>
      <p:grpSp>
        <p:nvGrpSpPr>
          <p:cNvPr id="2" name="Group 56"/>
          <p:cNvGrpSpPr>
            <a:grpSpLocks/>
          </p:cNvGrpSpPr>
          <p:nvPr/>
        </p:nvGrpSpPr>
        <p:grpSpPr bwMode="auto">
          <a:xfrm>
            <a:off x="-66002" y="731719"/>
            <a:ext cx="3441034" cy="1873066"/>
            <a:chOff x="-62370" y="703263"/>
            <a:chExt cx="3251658" cy="1800225"/>
          </a:xfrm>
        </p:grpSpPr>
        <p:graphicFrame>
          <p:nvGraphicFramePr>
            <p:cNvPr id="24578" name="Object 2"/>
            <p:cNvGraphicFramePr>
              <a:graphicFrameLocks noChangeAspect="1"/>
            </p:cNvGraphicFramePr>
            <p:nvPr/>
          </p:nvGraphicFramePr>
          <p:xfrm>
            <a:off x="84138" y="709613"/>
            <a:ext cx="2447925" cy="1793875"/>
          </p:xfrm>
          <a:graphic>
            <a:graphicData uri="http://schemas.openxmlformats.org/presentationml/2006/ole">
              <p:oleObj spid="_x0000_s280578" r:id="rId4" imgW="2647619" imgH="1828571" progId="">
                <p:embed/>
              </p:oleObj>
            </a:graphicData>
          </a:graphic>
        </p:graphicFrame>
        <p:sp>
          <p:nvSpPr>
            <p:cNvPr id="24593" name="Text Box 36"/>
            <p:cNvSpPr txBox="1">
              <a:spLocks noChangeArrowheads="1"/>
            </p:cNvSpPr>
            <p:nvPr/>
          </p:nvSpPr>
          <p:spPr bwMode="auto">
            <a:xfrm>
              <a:off x="911225" y="703263"/>
              <a:ext cx="506413" cy="45561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804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500" b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Q</a:t>
              </a:r>
              <a:r>
                <a:rPr lang="en-GB" sz="2500" b="1" baseline="30000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2</a:t>
              </a:r>
            </a:p>
          </p:txBody>
        </p:sp>
        <p:sp>
          <p:nvSpPr>
            <p:cNvPr id="24594" name="Text Box 37"/>
            <p:cNvSpPr txBox="1">
              <a:spLocks noChangeArrowheads="1"/>
            </p:cNvSpPr>
            <p:nvPr/>
          </p:nvSpPr>
          <p:spPr bwMode="auto">
            <a:xfrm>
              <a:off x="586581" y="1543050"/>
              <a:ext cx="485775" cy="45561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804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500" b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W</a:t>
              </a:r>
            </a:p>
          </p:txBody>
        </p:sp>
        <p:grpSp>
          <p:nvGrpSpPr>
            <p:cNvPr id="3" name="Group 38"/>
            <p:cNvGrpSpPr>
              <a:grpSpLocks/>
            </p:cNvGrpSpPr>
            <p:nvPr/>
          </p:nvGrpSpPr>
          <p:grpSpPr bwMode="auto">
            <a:xfrm>
              <a:off x="2674938" y="1500189"/>
              <a:ext cx="514350" cy="914401"/>
              <a:chOff x="1685" y="945"/>
              <a:chExt cx="324" cy="576"/>
            </a:xfrm>
          </p:grpSpPr>
          <p:sp>
            <p:nvSpPr>
              <p:cNvPr id="24598" name="AutoShape 39"/>
              <p:cNvSpPr>
                <a:spLocks/>
              </p:cNvSpPr>
              <p:nvPr/>
            </p:nvSpPr>
            <p:spPr bwMode="auto">
              <a:xfrm>
                <a:off x="1685" y="945"/>
                <a:ext cx="96" cy="576"/>
              </a:xfrm>
              <a:prstGeom prst="rightBrace">
                <a:avLst>
                  <a:gd name="adj1" fmla="val 50000"/>
                  <a:gd name="adj2" fmla="val 50000"/>
                </a:avLst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99" name="Text Box 40"/>
              <p:cNvSpPr txBox="1">
                <a:spLocks noChangeArrowheads="1"/>
              </p:cNvSpPr>
              <p:nvPr/>
            </p:nvSpPr>
            <p:spPr bwMode="auto">
              <a:xfrm>
                <a:off x="1785" y="1089"/>
                <a:ext cx="224" cy="252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6444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X</a:t>
                </a:r>
              </a:p>
            </p:txBody>
          </p:sp>
        </p:grpSp>
        <p:sp>
          <p:nvSpPr>
            <p:cNvPr id="24596" name="Freeform 42"/>
            <p:cNvSpPr>
              <a:spLocks/>
            </p:cNvSpPr>
            <p:nvPr/>
          </p:nvSpPr>
          <p:spPr bwMode="auto">
            <a:xfrm>
              <a:off x="160338" y="1236663"/>
              <a:ext cx="152400" cy="838200"/>
            </a:xfrm>
            <a:custGeom>
              <a:avLst/>
              <a:gdLst>
                <a:gd name="T0" fmla="*/ 2147483647 w 96"/>
                <a:gd name="T1" fmla="*/ 0 h 528"/>
                <a:gd name="T2" fmla="*/ 0 w 96"/>
                <a:gd name="T3" fmla="*/ 2147483647 h 528"/>
                <a:gd name="T4" fmla="*/ 2147483647 w 96"/>
                <a:gd name="T5" fmla="*/ 2147483647 h 528"/>
                <a:gd name="T6" fmla="*/ 0 60000 65536"/>
                <a:gd name="T7" fmla="*/ 0 60000 65536"/>
                <a:gd name="T8" fmla="*/ 0 60000 65536"/>
                <a:gd name="T9" fmla="*/ 0 w 96"/>
                <a:gd name="T10" fmla="*/ 0 h 528"/>
                <a:gd name="T11" fmla="*/ 96 w 96"/>
                <a:gd name="T12" fmla="*/ 528 h 5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6" h="528">
                  <a:moveTo>
                    <a:pt x="96" y="0"/>
                  </a:moveTo>
                  <a:cubicBezTo>
                    <a:pt x="48" y="76"/>
                    <a:pt x="0" y="152"/>
                    <a:pt x="0" y="240"/>
                  </a:cubicBezTo>
                  <a:cubicBezTo>
                    <a:pt x="0" y="328"/>
                    <a:pt x="48" y="428"/>
                    <a:pt x="96" y="528"/>
                  </a:cubicBezTo>
                </a:path>
              </a:pathLst>
            </a:custGeom>
            <a:noFill/>
            <a:ln w="1260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97" name="Text Box 43"/>
            <p:cNvSpPr txBox="1">
              <a:spLocks noChangeArrowheads="1"/>
            </p:cNvSpPr>
            <p:nvPr/>
          </p:nvSpPr>
          <p:spPr bwMode="auto">
            <a:xfrm>
              <a:off x="-62370" y="1389063"/>
              <a:ext cx="270789" cy="4004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s</a:t>
              </a:r>
              <a:endParaRPr lang="en-GB" sz="2100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</p:grpSp>
      <p:sp>
        <p:nvSpPr>
          <p:cNvPr id="24585" name="Rectangle 44"/>
          <p:cNvSpPr>
            <a:spLocks noChangeArrowheads="1"/>
          </p:cNvSpPr>
          <p:nvPr/>
        </p:nvSpPr>
        <p:spPr bwMode="auto">
          <a:xfrm>
            <a:off x="179756" y="115622"/>
            <a:ext cx="8713930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Diffraction in </a:t>
            </a:r>
            <a:r>
              <a:rPr lang="en-GB" sz="2800" b="1" dirty="0" err="1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ep</a:t>
            </a: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collisions</a:t>
            </a:r>
          </a:p>
        </p:txBody>
      </p:sp>
      <p:sp>
        <p:nvSpPr>
          <p:cNvPr id="24586" name="AutoShape 45"/>
          <p:cNvSpPr>
            <a:spLocks noChangeArrowheads="1"/>
          </p:cNvSpPr>
          <p:nvPr/>
        </p:nvSpPr>
        <p:spPr bwMode="auto">
          <a:xfrm>
            <a:off x="3314554" y="2284349"/>
            <a:ext cx="2305739" cy="374943"/>
          </a:xfrm>
          <a:prstGeom prst="notchedRightArrow">
            <a:avLst>
              <a:gd name="adj1" fmla="val 50000"/>
              <a:gd name="adj2" fmla="val 132379"/>
            </a:avLst>
          </a:prstGeom>
          <a:solidFill>
            <a:srgbClr val="99CCFF"/>
          </a:solidFill>
          <a:ln w="18000">
            <a:solidFill>
              <a:srgbClr val="800000"/>
            </a:solidFill>
            <a:round/>
            <a:headEnd/>
            <a:tailEnd/>
          </a:ln>
        </p:spPr>
        <p:txBody>
          <a:bodyPr wrap="none" lIns="96058" tIns="48029" rIns="96058" bIns="48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7" name="Line 46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8" name="Text Box 47"/>
          <p:cNvSpPr txBox="1">
            <a:spLocks noChangeArrowheads="1"/>
          </p:cNvSpPr>
          <p:nvPr/>
        </p:nvSpPr>
        <p:spPr bwMode="auto">
          <a:xfrm>
            <a:off x="4894551" y="3825416"/>
            <a:ext cx="4167972" cy="221993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59374" rIns="94545" bIns="47273">
            <a:prstTxWarp prst="textNoShape">
              <a:avLst/>
            </a:prstTxWarp>
          </a:bodyPr>
          <a:lstStyle/>
          <a:p>
            <a:pPr marL="175106" indent="-175106">
              <a:lnSpc>
                <a:spcPct val="95000"/>
              </a:lnSpc>
              <a:buSzPct val="58000"/>
              <a:buBlip>
                <a:blip r:embed="rId5"/>
              </a:buBlip>
              <a:tabLst>
                <a:tab pos="175106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</a:pPr>
            <a:r>
              <a:rPr lang="en-GB" b="1" dirty="0" smtClean="0">
                <a:solidFill>
                  <a:srgbClr val="810081"/>
                </a:solidFill>
                <a:latin typeface="NimbusSanL-BoldCond" charset="0"/>
                <a:ea typeface="NimbusSanL-BoldCond" charset="0"/>
                <a:cs typeface="NimbusSanL-BoldCond" charset="0"/>
              </a:rPr>
              <a:t> </a:t>
            </a:r>
            <a:r>
              <a:rPr lang="en-GB" sz="1700" b="1" i="1" dirty="0" err="1" smtClean="0">
                <a:solidFill>
                  <a:srgbClr val="000000"/>
                </a:solidFill>
                <a:ea typeface="NimbusSanL-BoldCond" charset="0"/>
                <a:cs typeface="NimbusSanL-BoldCond" charset="0"/>
              </a:rPr>
              <a:t>p</a:t>
            </a:r>
            <a:r>
              <a:rPr lang="en-GB" sz="1700" b="1" dirty="0" smtClean="0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 </a:t>
            </a:r>
            <a:r>
              <a:rPr lang="en-GB" sz="1700" b="1" dirty="0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escapes in the beam pipe</a:t>
            </a:r>
          </a:p>
          <a:p>
            <a:pPr marL="175106" indent="-175106">
              <a:lnSpc>
                <a:spcPct val="131000"/>
              </a:lnSpc>
              <a:buSzPct val="65000"/>
              <a:buBlip>
                <a:blip r:embed="rId5"/>
              </a:buBlip>
              <a:tabLst>
                <a:tab pos="175106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</a:pPr>
            <a:r>
              <a:rPr lang="en-GB" sz="1700" b="1" dirty="0" smtClean="0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 no </a:t>
            </a:r>
            <a:r>
              <a:rPr lang="en-GB" sz="1700" b="1" dirty="0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quantum numbers exchanged </a:t>
            </a:r>
            <a:r>
              <a:rPr lang="en-GB" sz="1700" b="1" dirty="0" err="1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btw</a:t>
            </a:r>
            <a:r>
              <a:rPr lang="en-GB" sz="1700" b="1" dirty="0" err="1">
                <a:solidFill>
                  <a:srgbClr val="000000"/>
                </a:solidFill>
                <a:latin typeface="Symbol" charset="2"/>
                <a:ea typeface="NimbusSanL-ReguCond" charset="0"/>
                <a:cs typeface="NimbusSanL-ReguCond" charset="0"/>
              </a:rPr>
              <a:t></a:t>
            </a:r>
            <a:r>
              <a:rPr lang="en-GB" sz="1700" b="1" i="1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γ</a:t>
            </a:r>
            <a:r>
              <a:rPr lang="en-GB" sz="1700" b="1" dirty="0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* and </a:t>
            </a:r>
            <a:r>
              <a:rPr lang="en-GB" sz="1700" b="1" i="1" dirty="0" err="1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p</a:t>
            </a:r>
            <a:r>
              <a:rPr lang="en-GB" sz="1700" b="1" dirty="0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 </a:t>
            </a:r>
            <a:r>
              <a:rPr lang="en-GB" sz="1700" b="1" dirty="0">
                <a:solidFill>
                  <a:srgbClr val="000000"/>
                </a:solidFill>
                <a:latin typeface="NimbusSanL-ReguCond" charset="0"/>
                <a:ea typeface="NimbusSanL-ReguCond" charset="0"/>
                <a:cs typeface="NimbusSanL-ReguCond" charset="0"/>
              </a:rPr>
              <a:t> </a:t>
            </a:r>
            <a:r>
              <a:rPr lang="en-GB" sz="1700" b="1" dirty="0" smtClean="0">
                <a:solidFill>
                  <a:srgbClr val="000000"/>
                </a:solidFill>
                <a:latin typeface="NimbusSanL-ReguCond" charset="0"/>
                <a:ea typeface="NimbusSanL-ReguCond" charset="0"/>
                <a:cs typeface="NimbusSanL-ReguCond" charset="0"/>
              </a:rPr>
              <a:t> </a:t>
            </a:r>
            <a:r>
              <a:rPr lang="en-GB" sz="1700" b="1" dirty="0" smtClean="0">
                <a:solidFill>
                  <a:srgbClr val="008000"/>
                </a:solidFill>
                <a:latin typeface="NimbusSanL-ReguCond" charset="0"/>
                <a:ea typeface="NimbusSanL-ReguCond" charset="0"/>
                <a:cs typeface="NimbusSanL-ReguCond" charset="0"/>
              </a:rPr>
              <a:t>→ </a:t>
            </a:r>
            <a:r>
              <a:rPr lang="en-GB" sz="1700" b="1" dirty="0">
                <a:solidFill>
                  <a:srgbClr val="008000"/>
                </a:solidFill>
                <a:latin typeface="NimbusSanL-ReguCond" charset="0"/>
                <a:ea typeface="NimbusSanL-ReguCond" charset="0"/>
                <a:cs typeface="NimbusSanL-ReguCond" charset="0"/>
              </a:rPr>
              <a:t>no colour flux </a:t>
            </a:r>
            <a:r>
              <a:rPr lang="en-GB" sz="1700" b="1" dirty="0">
                <a:solidFill>
                  <a:srgbClr val="FF0000"/>
                </a:solidFill>
                <a:latin typeface="NimbusSanL-ReguCond" charset="0"/>
                <a:ea typeface="NimbusSanL-ReguCond" charset="0"/>
                <a:cs typeface="NimbusSanL-ReguCond" charset="0"/>
              </a:rPr>
              <a:t>→</a:t>
            </a:r>
            <a:r>
              <a:rPr lang="en-GB" sz="1700" b="1" dirty="0" err="1">
                <a:solidFill>
                  <a:srgbClr val="FF0000"/>
                </a:solidFill>
                <a:latin typeface="tci3" charset="2"/>
                <a:ea typeface="NimbusSanL-ReguCond" charset="0"/>
                <a:cs typeface="NimbusSanL-ReguCond" charset="0"/>
              </a:rPr>
              <a:t></a:t>
            </a:r>
            <a:r>
              <a:rPr lang="en-GB" sz="1700" b="1" dirty="0" err="1">
                <a:solidFill>
                  <a:srgbClr val="FF0000"/>
                </a:solidFill>
                <a:ea typeface="tci3" charset="2"/>
                <a:cs typeface="tci3" charset="2"/>
              </a:rPr>
              <a:t>large</a:t>
            </a:r>
            <a:r>
              <a:rPr lang="en-GB" sz="1700" b="1" dirty="0">
                <a:solidFill>
                  <a:srgbClr val="FF0000"/>
                </a:solidFill>
                <a:ea typeface="tci3" charset="2"/>
                <a:cs typeface="tci3" charset="2"/>
              </a:rPr>
              <a:t> rapidity gap</a:t>
            </a:r>
          </a:p>
          <a:p>
            <a:pPr marL="175106" indent="-175106">
              <a:lnSpc>
                <a:spcPct val="131000"/>
              </a:lnSpc>
              <a:buSzPct val="65000"/>
              <a:buBlip>
                <a:blip r:embed="rId5"/>
              </a:buBlip>
              <a:tabLst>
                <a:tab pos="175106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</a:pPr>
            <a:r>
              <a:rPr lang="en-GB" sz="1700" b="1" dirty="0" smtClean="0">
                <a:solidFill>
                  <a:srgbClr val="000000"/>
                </a:solidFill>
                <a:ea typeface="tci3" charset="2"/>
                <a:cs typeface="tci3" charset="2"/>
              </a:rPr>
              <a:t> Providing </a:t>
            </a:r>
            <a:r>
              <a:rPr lang="en-GB" sz="1700" b="1" dirty="0">
                <a:solidFill>
                  <a:srgbClr val="000000"/>
                </a:solidFill>
                <a:ea typeface="tci3" charset="2"/>
                <a:cs typeface="tci3" charset="2"/>
              </a:rPr>
              <a:t>a </a:t>
            </a:r>
            <a:r>
              <a:rPr lang="en-GB" sz="1700" b="1" dirty="0" err="1" smtClean="0">
                <a:solidFill>
                  <a:srgbClr val="000000"/>
                </a:solidFill>
                <a:ea typeface="tci3" charset="2"/>
                <a:cs typeface="tci3" charset="2"/>
              </a:rPr>
              <a:t>pQCD</a:t>
            </a:r>
            <a:r>
              <a:rPr lang="en-GB" sz="1700" b="1" dirty="0" smtClean="0">
                <a:solidFill>
                  <a:srgbClr val="000000"/>
                </a:solidFill>
                <a:ea typeface="tci3" charset="2"/>
                <a:cs typeface="tci3" charset="2"/>
              </a:rPr>
              <a:t> </a:t>
            </a:r>
            <a:r>
              <a:rPr lang="en-GB" sz="1700" b="1" dirty="0">
                <a:solidFill>
                  <a:srgbClr val="000000"/>
                </a:solidFill>
                <a:ea typeface="tci3" charset="2"/>
                <a:cs typeface="tci3" charset="2"/>
              </a:rPr>
              <a:t>motivated description of strong interactions</a:t>
            </a:r>
          </a:p>
        </p:txBody>
      </p:sp>
      <p:sp>
        <p:nvSpPr>
          <p:cNvPr id="24589" name="Text Box 48"/>
          <p:cNvSpPr txBox="1">
            <a:spLocks noChangeArrowheads="1"/>
          </p:cNvSpPr>
          <p:nvPr/>
        </p:nvSpPr>
        <p:spPr bwMode="auto">
          <a:xfrm>
            <a:off x="3039880" y="1446919"/>
            <a:ext cx="2580412" cy="63426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4545" tIns="76771" rIns="94545" bIns="47273">
            <a:prstTxWarp prst="textNoShape">
              <a:avLst/>
            </a:prstTxWarp>
          </a:bodyPr>
          <a:lstStyle/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~10</a:t>
            </a:r>
            <a:r>
              <a:rPr lang="en-GB" sz="25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% </a:t>
            </a:r>
          </a:p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@ HERA</a:t>
            </a:r>
            <a:endParaRPr lang="en-GB" sz="2500" b="1" dirty="0">
              <a:solidFill>
                <a:srgbClr val="FF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4590" name="Text Box 51"/>
          <p:cNvSpPr txBox="1">
            <a:spLocks noChangeArrowheads="1"/>
          </p:cNvSpPr>
          <p:nvPr/>
        </p:nvSpPr>
        <p:spPr bwMode="auto">
          <a:xfrm>
            <a:off x="5659772" y="3357977"/>
            <a:ext cx="2177223" cy="422312"/>
          </a:xfrm>
          <a:prstGeom prst="rect">
            <a:avLst/>
          </a:prstGeom>
          <a:solidFill>
            <a:srgbClr val="FFFFFF"/>
          </a:solidFill>
          <a:ln w="28440">
            <a:solidFill>
              <a:srgbClr val="333399"/>
            </a:solidFill>
            <a:miter lim="800000"/>
            <a:headEnd/>
            <a:tailEnd/>
          </a:ln>
        </p:spPr>
        <p:txBody>
          <a:bodyPr lIns="94545" tIns="67694" rIns="94545" bIns="49163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spcBef>
                <a:spcPts val="131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100" b="1" dirty="0">
                <a:solidFill>
                  <a:srgbClr val="333399"/>
                </a:solidFill>
                <a:latin typeface="Times New Roman" charset="0"/>
                <a:ea typeface="DejaVu Sans" charset="0"/>
                <a:cs typeface="DejaVu Sans" charset="0"/>
              </a:rPr>
              <a:t>Diffractive DIS </a:t>
            </a:r>
          </a:p>
        </p:txBody>
      </p:sp>
      <p:sp>
        <p:nvSpPr>
          <p:cNvPr id="24591" name="Freeform 52"/>
          <p:cNvSpPr>
            <a:spLocks/>
          </p:cNvSpPr>
          <p:nvPr/>
        </p:nvSpPr>
        <p:spPr bwMode="auto">
          <a:xfrm>
            <a:off x="7810115" y="2248011"/>
            <a:ext cx="913896" cy="749887"/>
          </a:xfrm>
          <a:custGeom>
            <a:avLst/>
            <a:gdLst>
              <a:gd name="T0" fmla="*/ 0 w 2401"/>
              <a:gd name="T1" fmla="*/ 2147483647 h 2001"/>
              <a:gd name="T2" fmla="*/ 2147483647 w 2401"/>
              <a:gd name="T3" fmla="*/ 0 h 2001"/>
              <a:gd name="T4" fmla="*/ 0 60000 65536"/>
              <a:gd name="T5" fmla="*/ 0 60000 65536"/>
              <a:gd name="T6" fmla="*/ 0 w 2401"/>
              <a:gd name="T7" fmla="*/ 0 h 2001"/>
              <a:gd name="T8" fmla="*/ 2401 w 2401"/>
              <a:gd name="T9" fmla="*/ 2001 h 200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01" h="2001">
                <a:moveTo>
                  <a:pt x="0" y="2000"/>
                </a:moveTo>
                <a:cubicBezTo>
                  <a:pt x="2400" y="1000"/>
                  <a:pt x="1200" y="0"/>
                  <a:pt x="1200" y="0"/>
                </a:cubicBezTo>
              </a:path>
            </a:pathLst>
          </a:custGeom>
          <a:noFill/>
          <a:ln w="36000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 wrap="none" lIns="96058" tIns="48029" rIns="96058" bIns="48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Date Placeholder 5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April 23, 2012</a:t>
            </a:r>
            <a:endParaRPr lang="en-GB"/>
          </a:p>
        </p:txBody>
      </p:sp>
      <p:sp>
        <p:nvSpPr>
          <p:cNvPr id="54" name="Slide Number Placeholder 5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21107BCB-0559-5241-8698-2883378EBABE}" type="slidenum">
              <a:rPr lang="en-GB" smtClean="0"/>
              <a:pPr>
                <a:defRPr/>
              </a:pPr>
              <a:t>28</a:t>
            </a:fld>
            <a:endParaRPr lang="en-GB"/>
          </a:p>
        </p:txBody>
      </p:sp>
      <p:sp>
        <p:nvSpPr>
          <p:cNvPr id="55" name="Footer Placeholder 5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XII Hadron Physics - Porto Alegre</a:t>
            </a:r>
            <a:endParaRPr lang="en-GB"/>
          </a:p>
        </p:txBody>
      </p:sp>
      <p:sp>
        <p:nvSpPr>
          <p:cNvPr id="52" name="Text Box 1"/>
          <p:cNvSpPr txBox="1">
            <a:spLocks noChangeArrowheads="1"/>
          </p:cNvSpPr>
          <p:nvPr/>
        </p:nvSpPr>
        <p:spPr bwMode="auto">
          <a:xfrm>
            <a:off x="175555" y="3990589"/>
            <a:ext cx="4097413" cy="414585"/>
          </a:xfrm>
          <a:prstGeom prst="rect">
            <a:avLst/>
          </a:prstGeom>
          <a:noFill/>
          <a:ln w="9360">
            <a:solidFill>
              <a:srgbClr val="FFFFFF"/>
            </a:solidFill>
            <a:miter lim="800000"/>
            <a:headEnd/>
            <a:tailEnd/>
          </a:ln>
        </p:spPr>
        <p:txBody>
          <a:bodyPr lIns="93789" tIns="65425" rIns="93789" bIns="46894">
            <a:prstTxWarp prst="textNoShape">
              <a:avLst/>
            </a:prstTxWarp>
            <a:spAutoFit/>
          </a:bodyPr>
          <a:lstStyle/>
          <a:p>
            <a:pPr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100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photon </a:t>
            </a:r>
            <a:r>
              <a:rPr lang="en-GB" sz="2100" b="1" dirty="0" err="1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virtuality</a:t>
            </a:r>
            <a:r>
              <a:rPr lang="en-GB" sz="2100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:</a:t>
            </a:r>
            <a:r>
              <a:rPr lang="en-GB" sz="2100" b="1" i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</a:p>
        </p:txBody>
      </p:sp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56279" y="5396215"/>
            <a:ext cx="4571159" cy="414586"/>
          </a:xfrm>
          <a:prstGeom prst="rect">
            <a:avLst/>
          </a:prstGeom>
          <a:noFill/>
          <a:ln w="936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lIns="93789" tIns="65425" rIns="93789" bIns="46894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  <a:defRPr/>
            </a:pPr>
            <a:r>
              <a:rPr lang="en-GB" sz="2100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square</a:t>
            </a:r>
            <a:r>
              <a:rPr lang="en-GB" sz="2100" b="1" dirty="0">
                <a:solidFill>
                  <a:srgbClr val="00009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100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4-momentum at the </a:t>
            </a:r>
            <a:r>
              <a:rPr lang="en-GB" sz="2100" b="1" i="1" dirty="0" err="1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p</a:t>
            </a:r>
            <a:r>
              <a:rPr lang="en-GB" sz="2100" b="1" i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100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vertex:</a:t>
            </a:r>
            <a:r>
              <a:rPr lang="en-GB" sz="2100" b="1" i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</a:p>
        </p:txBody>
      </p:sp>
      <p:graphicFrame>
        <p:nvGraphicFramePr>
          <p:cNvPr id="57" name="Object 2"/>
          <p:cNvGraphicFramePr>
            <a:graphicFrameLocks noChangeAspect="1"/>
          </p:cNvGraphicFramePr>
          <p:nvPr/>
        </p:nvGraphicFramePr>
        <p:xfrm>
          <a:off x="953375" y="4218529"/>
          <a:ext cx="3652224" cy="619400"/>
        </p:xfrm>
        <a:graphic>
          <a:graphicData uri="http://schemas.openxmlformats.org/presentationml/2006/ole">
            <p:oleObj spid="_x0000_s280579" name="Equation" r:id="rId6" imgW="2260600" imgH="355600" progId="Equation.3">
              <p:embed/>
            </p:oleObj>
          </a:graphicData>
        </a:graphic>
      </p:graphicFrame>
      <p:graphicFrame>
        <p:nvGraphicFramePr>
          <p:cNvPr id="58" name="Object 3"/>
          <p:cNvGraphicFramePr>
            <a:graphicFrameLocks noChangeAspect="1"/>
          </p:cNvGraphicFramePr>
          <p:nvPr/>
        </p:nvGraphicFramePr>
        <p:xfrm>
          <a:off x="1065932" y="3635467"/>
          <a:ext cx="2005867" cy="467441"/>
        </p:xfrm>
        <a:graphic>
          <a:graphicData uri="http://schemas.openxmlformats.org/presentationml/2006/ole">
            <p:oleObj spid="_x0000_s280580" name="Equation" r:id="rId7" imgW="1308100" imgH="254000" progId="Equation.3">
              <p:embed/>
            </p:oleObj>
          </a:graphicData>
        </a:graphic>
      </p:graphicFrame>
      <p:graphicFrame>
        <p:nvGraphicFramePr>
          <p:cNvPr id="59" name="Object 4"/>
          <p:cNvGraphicFramePr>
            <a:graphicFrameLocks noChangeAspect="1"/>
          </p:cNvGraphicFramePr>
          <p:nvPr/>
        </p:nvGraphicFramePr>
        <p:xfrm>
          <a:off x="797139" y="5075778"/>
          <a:ext cx="3808460" cy="436058"/>
        </p:xfrm>
        <a:graphic>
          <a:graphicData uri="http://schemas.openxmlformats.org/presentationml/2006/ole">
            <p:oleObj spid="_x0000_s280581" name="Equation" r:id="rId8" imgW="2235200" imgH="254000" progId="Equation.3">
              <p:embed/>
            </p:oleObj>
          </a:graphicData>
        </a:graphic>
      </p:graphicFrame>
      <p:graphicFrame>
        <p:nvGraphicFramePr>
          <p:cNvPr id="60" name="Object 5"/>
          <p:cNvGraphicFramePr>
            <a:graphicFrameLocks noChangeAspect="1"/>
          </p:cNvGraphicFramePr>
          <p:nvPr/>
        </p:nvGraphicFramePr>
        <p:xfrm>
          <a:off x="1116330" y="5667099"/>
          <a:ext cx="1454842" cy="457531"/>
        </p:xfrm>
        <a:graphic>
          <a:graphicData uri="http://schemas.openxmlformats.org/presentationml/2006/ole">
            <p:oleObj spid="_x0000_s280582" name="Equation" r:id="rId9" imgW="774700" imgH="279400" progId="Equation.3">
              <p:embed/>
            </p:oleObj>
          </a:graphicData>
        </a:graphic>
      </p:graphicFrame>
      <p:sp>
        <p:nvSpPr>
          <p:cNvPr id="62" name="Text Box 10"/>
          <p:cNvSpPr txBox="1">
            <a:spLocks noChangeArrowheads="1"/>
          </p:cNvSpPr>
          <p:nvPr/>
        </p:nvSpPr>
        <p:spPr bwMode="auto">
          <a:xfrm>
            <a:off x="177235" y="3361278"/>
            <a:ext cx="4693797" cy="416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6656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100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electron-proton</a:t>
            </a:r>
            <a:r>
              <a:rPr lang="en-GB" sz="2100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100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centre-of-mass energy:</a:t>
            </a:r>
          </a:p>
        </p:txBody>
      </p:sp>
      <p:sp>
        <p:nvSpPr>
          <p:cNvPr id="63" name="Text Box 11"/>
          <p:cNvSpPr txBox="1">
            <a:spLocks noChangeArrowheads="1"/>
          </p:cNvSpPr>
          <p:nvPr/>
        </p:nvSpPr>
        <p:spPr bwMode="auto">
          <a:xfrm>
            <a:off x="136916" y="4682666"/>
            <a:ext cx="4581239" cy="416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6656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100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photon-proton centre-of-mass energy:</a:t>
            </a:r>
          </a:p>
        </p:txBody>
      </p:sp>
      <p:grpSp>
        <p:nvGrpSpPr>
          <p:cNvPr id="4" name="Group 64"/>
          <p:cNvGrpSpPr/>
          <p:nvPr/>
        </p:nvGrpSpPr>
        <p:grpSpPr>
          <a:xfrm>
            <a:off x="5428187" y="808566"/>
            <a:ext cx="2926544" cy="2540389"/>
            <a:chOff x="3162536" y="1662946"/>
            <a:chExt cx="2765482" cy="2441596"/>
          </a:xfrm>
        </p:grpSpPr>
        <p:sp>
          <p:nvSpPr>
            <p:cNvPr id="66" name="Text Box 3"/>
            <p:cNvSpPr txBox="1">
              <a:spLocks noChangeArrowheads="1"/>
            </p:cNvSpPr>
            <p:nvPr/>
          </p:nvSpPr>
          <p:spPr bwMode="auto">
            <a:xfrm>
              <a:off x="4234656" y="3644900"/>
              <a:ext cx="354892" cy="45964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80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500" b="1" i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t</a:t>
              </a:r>
              <a:endParaRPr lang="en-GB" sz="2500" b="1" i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67" name="Line 5"/>
            <p:cNvSpPr>
              <a:spLocks noChangeShapeType="1"/>
            </p:cNvSpPr>
            <p:nvPr/>
          </p:nvSpPr>
          <p:spPr bwMode="auto">
            <a:xfrm flipV="1">
              <a:off x="4204494" y="1917700"/>
              <a:ext cx="1128713" cy="438150"/>
            </a:xfrm>
            <a:prstGeom prst="line">
              <a:avLst/>
            </a:prstGeom>
            <a:noFill/>
            <a:ln w="28440">
              <a:solidFill>
                <a:srgbClr val="FF3300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" name="Group 6"/>
            <p:cNvGrpSpPr>
              <a:grpSpLocks/>
            </p:cNvGrpSpPr>
            <p:nvPr/>
          </p:nvGrpSpPr>
          <p:grpSpPr bwMode="auto">
            <a:xfrm>
              <a:off x="4274344" y="2773353"/>
              <a:ext cx="1143000" cy="642934"/>
              <a:chOff x="3945" y="1196"/>
              <a:chExt cx="720" cy="405"/>
            </a:xfrm>
          </p:grpSpPr>
          <p:sp>
            <p:nvSpPr>
              <p:cNvPr id="87" name="Oval 7"/>
              <p:cNvSpPr>
                <a:spLocks noChangeArrowheads="1"/>
              </p:cNvSpPr>
              <p:nvPr/>
            </p:nvSpPr>
            <p:spPr bwMode="auto">
              <a:xfrm>
                <a:off x="3945" y="1231"/>
                <a:ext cx="184" cy="95"/>
              </a:xfrm>
              <a:prstGeom prst="ellipse">
                <a:avLst/>
              </a:prstGeom>
              <a:blipFill dpi="0" rotWithShape="0">
                <a:blip r:embed="rId10"/>
                <a:srcRect/>
                <a:tile tx="0" ty="0" sx="100000" sy="100000" flip="none" algn="tl"/>
              </a:blipFill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Line 8"/>
              <p:cNvSpPr>
                <a:spLocks noChangeShapeType="1"/>
              </p:cNvSpPr>
              <p:nvPr/>
            </p:nvSpPr>
            <p:spPr bwMode="auto">
              <a:xfrm flipV="1">
                <a:off x="4116" y="1196"/>
                <a:ext cx="549" cy="91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Line 9"/>
              <p:cNvSpPr>
                <a:spLocks noChangeShapeType="1"/>
              </p:cNvSpPr>
              <p:nvPr/>
            </p:nvSpPr>
            <p:spPr bwMode="auto">
              <a:xfrm>
                <a:off x="4155" y="1266"/>
                <a:ext cx="488" cy="1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Line 10"/>
              <p:cNvSpPr>
                <a:spLocks noChangeShapeType="1"/>
              </p:cNvSpPr>
              <p:nvPr/>
            </p:nvSpPr>
            <p:spPr bwMode="auto">
              <a:xfrm>
                <a:off x="4142" y="1266"/>
                <a:ext cx="488" cy="49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Line 11"/>
              <p:cNvSpPr>
                <a:spLocks noChangeShapeType="1"/>
              </p:cNvSpPr>
              <p:nvPr/>
            </p:nvSpPr>
            <p:spPr bwMode="auto">
              <a:xfrm>
                <a:off x="4000" y="1312"/>
                <a:ext cx="1" cy="289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Line 12"/>
              <p:cNvSpPr>
                <a:spLocks noChangeShapeType="1"/>
              </p:cNvSpPr>
              <p:nvPr/>
            </p:nvSpPr>
            <p:spPr bwMode="auto">
              <a:xfrm>
                <a:off x="4065" y="1312"/>
                <a:ext cx="1" cy="289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9" name="Oval 13"/>
            <p:cNvSpPr>
              <a:spLocks noChangeArrowheads="1"/>
            </p:cNvSpPr>
            <p:nvPr/>
          </p:nvSpPr>
          <p:spPr bwMode="auto">
            <a:xfrm>
              <a:off x="4237832" y="3381375"/>
              <a:ext cx="330200" cy="146050"/>
            </a:xfrm>
            <a:prstGeom prst="ellipse">
              <a:avLst/>
            </a:prstGeom>
            <a:blipFill dpi="0" rotWithShape="0">
              <a:blip r:embed="rId11"/>
              <a:srcRect/>
              <a:tile tx="0" ty="0" sx="100000" sy="100000" flip="none" algn="tl"/>
            </a:blip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Line 14"/>
            <p:cNvSpPr>
              <a:spLocks noChangeShapeType="1"/>
            </p:cNvSpPr>
            <p:nvPr/>
          </p:nvSpPr>
          <p:spPr bwMode="auto">
            <a:xfrm flipV="1">
              <a:off x="3294857" y="3465512"/>
              <a:ext cx="979488" cy="177800"/>
            </a:xfrm>
            <a:prstGeom prst="line">
              <a:avLst/>
            </a:prstGeom>
            <a:noFill/>
            <a:ln w="28440">
              <a:solidFill>
                <a:srgbClr val="333399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Line 15"/>
            <p:cNvSpPr>
              <a:spLocks noChangeShapeType="1"/>
            </p:cNvSpPr>
            <p:nvPr/>
          </p:nvSpPr>
          <p:spPr bwMode="auto">
            <a:xfrm>
              <a:off x="4553744" y="3498850"/>
              <a:ext cx="838200" cy="247650"/>
            </a:xfrm>
            <a:prstGeom prst="line">
              <a:avLst/>
            </a:prstGeom>
            <a:noFill/>
            <a:ln w="28440">
              <a:solidFill>
                <a:srgbClr val="333399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AutoShape 16"/>
            <p:cNvSpPr>
              <a:spLocks/>
            </p:cNvSpPr>
            <p:nvPr/>
          </p:nvSpPr>
          <p:spPr bwMode="auto">
            <a:xfrm rot="10740000" flipV="1">
              <a:off x="4063207" y="2154237"/>
              <a:ext cx="403225" cy="1905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255 w 21600"/>
                <a:gd name="T19" fmla="*/ 0 h 21600"/>
                <a:gd name="T20" fmla="*/ 21600 w 21600"/>
                <a:gd name="T21" fmla="*/ 1098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  <a:lnTo>
                    <a:pt x="10800" y="10800"/>
                  </a:lnTo>
                  <a:close/>
                </a:path>
                <a:path w="21600" h="21600" fill="none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</a:path>
              </a:pathLst>
            </a:custGeom>
            <a:noFill/>
            <a:ln w="93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Text Box 18"/>
            <p:cNvSpPr txBox="1">
              <a:spLocks noChangeArrowheads="1"/>
            </p:cNvSpPr>
            <p:nvPr/>
          </p:nvSpPr>
          <p:spPr bwMode="auto">
            <a:xfrm>
              <a:off x="5495132" y="2654300"/>
              <a:ext cx="432886" cy="4004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X</a:t>
              </a:r>
            </a:p>
          </p:txBody>
        </p:sp>
        <p:sp>
          <p:nvSpPr>
            <p:cNvPr id="74" name="Text Box 19"/>
            <p:cNvSpPr txBox="1">
              <a:spLocks noChangeArrowheads="1"/>
            </p:cNvSpPr>
            <p:nvPr/>
          </p:nvSpPr>
          <p:spPr bwMode="auto">
            <a:xfrm>
              <a:off x="3456781" y="2900363"/>
              <a:ext cx="478262" cy="4004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W</a:t>
              </a:r>
            </a:p>
          </p:txBody>
        </p:sp>
        <p:sp>
          <p:nvSpPr>
            <p:cNvPr id="75" name="Text Box 20"/>
            <p:cNvSpPr txBox="1">
              <a:spLocks noChangeArrowheads="1"/>
            </p:cNvSpPr>
            <p:nvPr/>
          </p:nvSpPr>
          <p:spPr bwMode="auto">
            <a:xfrm>
              <a:off x="4037807" y="1768475"/>
              <a:ext cx="487573" cy="4004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Q</a:t>
              </a:r>
              <a:r>
                <a:rPr lang="en-GB" sz="2100" b="1" i="1" baseline="30000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2</a:t>
              </a:r>
            </a:p>
          </p:txBody>
        </p:sp>
        <p:grpSp>
          <p:nvGrpSpPr>
            <p:cNvPr id="6" name="Group 21"/>
            <p:cNvGrpSpPr>
              <a:grpSpLocks/>
            </p:cNvGrpSpPr>
            <p:nvPr/>
          </p:nvGrpSpPr>
          <p:grpSpPr bwMode="auto">
            <a:xfrm>
              <a:off x="3169444" y="1878015"/>
              <a:ext cx="1028700" cy="471488"/>
              <a:chOff x="3249" y="632"/>
              <a:chExt cx="648" cy="297"/>
            </a:xfrm>
          </p:grpSpPr>
          <p:sp>
            <p:nvSpPr>
              <p:cNvPr id="85" name="Line 22"/>
              <p:cNvSpPr>
                <a:spLocks noChangeShapeType="1"/>
              </p:cNvSpPr>
              <p:nvPr/>
            </p:nvSpPr>
            <p:spPr bwMode="auto">
              <a:xfrm>
                <a:off x="3313" y="837"/>
                <a:ext cx="584" cy="92"/>
              </a:xfrm>
              <a:prstGeom prst="line">
                <a:avLst/>
              </a:prstGeom>
              <a:noFill/>
              <a:ln w="28440">
                <a:solidFill>
                  <a:srgbClr val="FF3300"/>
                </a:solidFill>
                <a:miter lim="800000"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Text Box 23"/>
              <p:cNvSpPr txBox="1">
                <a:spLocks noChangeArrowheads="1"/>
              </p:cNvSpPr>
              <p:nvPr/>
            </p:nvSpPr>
            <p:spPr bwMode="auto">
              <a:xfrm rot="660000">
                <a:off x="3249" y="632"/>
                <a:ext cx="383" cy="215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60840" rIns="90000" bIns="46800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1700" b="1" dirty="0" err="1">
                    <a:solidFill>
                      <a:srgbClr val="FF33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e</a:t>
                </a:r>
                <a:r>
                  <a:rPr lang="en-GB" sz="1700" b="1" dirty="0">
                    <a:solidFill>
                      <a:srgbClr val="FF33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 </a:t>
                </a:r>
                <a:r>
                  <a:rPr lang="en-GB" sz="1700" b="1" i="1" dirty="0">
                    <a:solidFill>
                      <a:srgbClr val="FF33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(</a:t>
                </a:r>
                <a:r>
                  <a:rPr lang="en-GB" sz="1700" b="1" i="1" dirty="0" err="1">
                    <a:solidFill>
                      <a:srgbClr val="FF33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k</a:t>
                </a:r>
                <a:r>
                  <a:rPr lang="en-GB" sz="1700" b="1" i="1" dirty="0">
                    <a:solidFill>
                      <a:srgbClr val="FF33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)‏</a:t>
                </a:r>
              </a:p>
            </p:txBody>
          </p:sp>
        </p:grpSp>
        <p:sp>
          <p:nvSpPr>
            <p:cNvPr id="77" name="Text Box 24"/>
            <p:cNvSpPr txBox="1">
              <a:spLocks noChangeArrowheads="1"/>
            </p:cNvSpPr>
            <p:nvPr/>
          </p:nvSpPr>
          <p:spPr bwMode="auto">
            <a:xfrm rot="20040000">
              <a:off x="4681594" y="1662946"/>
              <a:ext cx="693627" cy="34123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08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1700" b="1" dirty="0" err="1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e’(</a:t>
              </a:r>
              <a:r>
                <a:rPr lang="en-GB" sz="1700" b="1" i="1" dirty="0" err="1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k</a:t>
              </a:r>
              <a:r>
                <a:rPr lang="en-GB" sz="1700" b="1" i="1" dirty="0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’)‏</a:t>
              </a:r>
            </a:p>
          </p:txBody>
        </p:sp>
        <p:sp>
          <p:nvSpPr>
            <p:cNvPr id="78" name="Text Box 25"/>
            <p:cNvSpPr txBox="1">
              <a:spLocks noChangeArrowheads="1"/>
            </p:cNvSpPr>
            <p:nvPr/>
          </p:nvSpPr>
          <p:spPr bwMode="auto">
            <a:xfrm rot="21000000">
              <a:off x="3162536" y="3620333"/>
              <a:ext cx="648819" cy="34123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08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17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 (</a:t>
              </a:r>
              <a:r>
                <a:rPr lang="en-GB" sz="1700" b="1" i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r>
                <a:rPr lang="en-GB" sz="17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)‏</a:t>
              </a:r>
            </a:p>
          </p:txBody>
        </p:sp>
        <p:sp>
          <p:nvSpPr>
            <p:cNvPr id="79" name="Text Box 26"/>
            <p:cNvSpPr txBox="1">
              <a:spLocks noChangeArrowheads="1"/>
            </p:cNvSpPr>
            <p:nvPr/>
          </p:nvSpPr>
          <p:spPr bwMode="auto">
            <a:xfrm rot="840000">
              <a:off x="4899418" y="3656846"/>
              <a:ext cx="742167" cy="34123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08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1700" b="1" i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P’(p</a:t>
              </a:r>
              <a:r>
                <a:rPr lang="en-GB" sz="17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’)‏</a:t>
              </a:r>
            </a:p>
          </p:txBody>
        </p:sp>
        <p:sp>
          <p:nvSpPr>
            <p:cNvPr id="80" name="Text Box 27"/>
            <p:cNvSpPr txBox="1">
              <a:spLocks noChangeArrowheads="1"/>
            </p:cNvSpPr>
            <p:nvPr/>
          </p:nvSpPr>
          <p:spPr bwMode="auto">
            <a:xfrm>
              <a:off x="4509294" y="2959100"/>
              <a:ext cx="438150" cy="4004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i="1" dirty="0">
                  <a:solidFill>
                    <a:srgbClr val="008000"/>
                  </a:solidFill>
                  <a:latin typeface="Times New Roman" charset="0"/>
                  <a:ea typeface="DejaVu Sans" charset="0"/>
                  <a:cs typeface="DejaVu Sans" charset="0"/>
                </a:rPr>
                <a:t>IP</a:t>
              </a:r>
            </a:p>
          </p:txBody>
        </p:sp>
        <p:sp>
          <p:nvSpPr>
            <p:cNvPr id="81" name="AutoShape 28"/>
            <p:cNvSpPr>
              <a:spLocks/>
            </p:cNvSpPr>
            <p:nvPr/>
          </p:nvSpPr>
          <p:spPr bwMode="auto">
            <a:xfrm rot="15300000">
              <a:off x="3887860" y="2581484"/>
              <a:ext cx="1130175" cy="154941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1 w 21600"/>
                <a:gd name="T7" fmla="*/ 0 h 21600"/>
                <a:gd name="T8" fmla="*/ 0 w 21600"/>
                <a:gd name="T9" fmla="*/ -4 h 21600"/>
                <a:gd name="T10" fmla="*/ 0 w 21600"/>
                <a:gd name="T11" fmla="*/ -4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10791 w 21600"/>
                <a:gd name="T19" fmla="*/ 0 h 21600"/>
                <a:gd name="T20" fmla="*/ 21450 w 21600"/>
                <a:gd name="T21" fmla="*/ 108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10799" y="0"/>
                  </a:moveTo>
                  <a:cubicBezTo>
                    <a:pt x="10799" y="0"/>
                    <a:pt x="10799" y="-1"/>
                    <a:pt x="10800" y="-1"/>
                  </a:cubicBezTo>
                  <a:cubicBezTo>
                    <a:pt x="16092" y="-1"/>
                    <a:pt x="20604" y="3834"/>
                    <a:pt x="21458" y="9057"/>
                  </a:cubicBezTo>
                  <a:lnTo>
                    <a:pt x="10800" y="10800"/>
                  </a:lnTo>
                  <a:close/>
                </a:path>
                <a:path w="21600" h="21600" fill="none">
                  <a:moveTo>
                    <a:pt x="10799" y="0"/>
                  </a:moveTo>
                  <a:cubicBezTo>
                    <a:pt x="10799" y="0"/>
                    <a:pt x="10799" y="-1"/>
                    <a:pt x="10800" y="-1"/>
                  </a:cubicBezTo>
                  <a:cubicBezTo>
                    <a:pt x="16092" y="-1"/>
                    <a:pt x="20604" y="3834"/>
                    <a:pt x="21458" y="9057"/>
                  </a:cubicBezTo>
                </a:path>
              </a:pathLst>
            </a:custGeom>
            <a:noFill/>
            <a:ln w="93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Text Box 29"/>
            <p:cNvSpPr txBox="1">
              <a:spLocks noChangeArrowheads="1"/>
            </p:cNvSpPr>
            <p:nvPr/>
          </p:nvSpPr>
          <p:spPr bwMode="auto">
            <a:xfrm>
              <a:off x="4429919" y="2185987"/>
              <a:ext cx="743274" cy="42473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680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09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i="1" dirty="0" err="1">
                  <a:solidFill>
                    <a:srgbClr val="FF5050"/>
                  </a:solidFill>
                  <a:latin typeface="Symbol" charset="2"/>
                  <a:ea typeface="DejaVu Sans" charset="0"/>
                  <a:cs typeface="DejaVu Sans" charset="0"/>
                </a:rPr>
                <a:t></a:t>
              </a:r>
              <a:r>
                <a:rPr lang="en-GB" sz="2100" b="1" i="1" baseline="30000" dirty="0">
                  <a:solidFill>
                    <a:srgbClr val="FF5050"/>
                  </a:solidFill>
                  <a:latin typeface="Times New Roman" charset="0"/>
                  <a:ea typeface="DejaVu Sans" charset="0"/>
                  <a:cs typeface="DejaVu Sans" charset="0"/>
                </a:rPr>
                <a:t>*</a:t>
              </a:r>
              <a:r>
                <a:rPr lang="en-GB" sz="2100" b="1" i="1" dirty="0">
                  <a:solidFill>
                    <a:srgbClr val="FF5050"/>
                  </a:solidFill>
                  <a:latin typeface="Times New Roman" charset="0"/>
                  <a:ea typeface="DejaVu Sans" charset="0"/>
                  <a:cs typeface="DejaVu Sans" charset="0"/>
                </a:rPr>
                <a:t>(</a:t>
              </a:r>
              <a:r>
                <a:rPr lang="en-GB" sz="2100" b="1" i="1" dirty="0" err="1">
                  <a:solidFill>
                    <a:srgbClr val="FF5050"/>
                  </a:solidFill>
                  <a:latin typeface="Times New Roman" charset="0"/>
                  <a:ea typeface="DejaVu Sans" charset="0"/>
                  <a:cs typeface="DejaVu Sans" charset="0"/>
                </a:rPr>
                <a:t>q</a:t>
              </a:r>
              <a:r>
                <a:rPr lang="en-GB" sz="2100" b="1" i="1" dirty="0">
                  <a:solidFill>
                    <a:srgbClr val="FF5050"/>
                  </a:solidFill>
                  <a:latin typeface="Times New Roman" charset="0"/>
                  <a:ea typeface="DejaVu Sans" charset="0"/>
                  <a:cs typeface="DejaVu Sans" charset="0"/>
                </a:rPr>
                <a:t>)‏</a:t>
              </a:r>
            </a:p>
          </p:txBody>
        </p:sp>
        <p:sp>
          <p:nvSpPr>
            <p:cNvPr id="83" name="Freeform 30"/>
            <p:cNvSpPr>
              <a:spLocks noChangeArrowheads="1"/>
            </p:cNvSpPr>
            <p:nvPr/>
          </p:nvSpPr>
          <p:spPr bwMode="auto">
            <a:xfrm rot="4200000">
              <a:off x="4052094" y="2430462"/>
              <a:ext cx="488950" cy="196850"/>
            </a:xfrm>
            <a:custGeom>
              <a:avLst/>
              <a:gdLst>
                <a:gd name="T0" fmla="*/ 0 w 768"/>
                <a:gd name="T1" fmla="*/ 135 h 104"/>
                <a:gd name="T2" fmla="*/ 1 w 768"/>
                <a:gd name="T3" fmla="*/ 20 h 104"/>
                <a:gd name="T4" fmla="*/ 2 w 768"/>
                <a:gd name="T5" fmla="*/ 250 h 104"/>
                <a:gd name="T6" fmla="*/ 3 w 768"/>
                <a:gd name="T7" fmla="*/ 20 h 104"/>
                <a:gd name="T8" fmla="*/ 4 w 768"/>
                <a:gd name="T9" fmla="*/ 250 h 104"/>
                <a:gd name="T10" fmla="*/ 5 w 768"/>
                <a:gd name="T11" fmla="*/ 20 h 104"/>
                <a:gd name="T12" fmla="*/ 6 w 768"/>
                <a:gd name="T13" fmla="*/ 250 h 104"/>
                <a:gd name="T14" fmla="*/ 7 w 768"/>
                <a:gd name="T15" fmla="*/ 20 h 104"/>
                <a:gd name="T16" fmla="*/ 8 w 768"/>
                <a:gd name="T17" fmla="*/ 250 h 1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68"/>
                <a:gd name="T28" fmla="*/ 0 h 104"/>
                <a:gd name="T29" fmla="*/ 768 w 768"/>
                <a:gd name="T30" fmla="*/ 104 h 10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68" h="104">
                  <a:moveTo>
                    <a:pt x="0" y="56"/>
                  </a:moveTo>
                  <a:cubicBezTo>
                    <a:pt x="32" y="28"/>
                    <a:pt x="64" y="0"/>
                    <a:pt x="96" y="8"/>
                  </a:cubicBezTo>
                  <a:cubicBezTo>
                    <a:pt x="128" y="16"/>
                    <a:pt x="160" y="104"/>
                    <a:pt x="192" y="104"/>
                  </a:cubicBezTo>
                  <a:cubicBezTo>
                    <a:pt x="224" y="104"/>
                    <a:pt x="256" y="8"/>
                    <a:pt x="288" y="8"/>
                  </a:cubicBezTo>
                  <a:cubicBezTo>
                    <a:pt x="320" y="8"/>
                    <a:pt x="352" y="104"/>
                    <a:pt x="384" y="104"/>
                  </a:cubicBezTo>
                  <a:cubicBezTo>
                    <a:pt x="416" y="104"/>
                    <a:pt x="448" y="8"/>
                    <a:pt x="480" y="8"/>
                  </a:cubicBezTo>
                  <a:cubicBezTo>
                    <a:pt x="512" y="8"/>
                    <a:pt x="544" y="104"/>
                    <a:pt x="576" y="104"/>
                  </a:cubicBezTo>
                  <a:cubicBezTo>
                    <a:pt x="608" y="104"/>
                    <a:pt x="640" y="8"/>
                    <a:pt x="672" y="8"/>
                  </a:cubicBezTo>
                  <a:cubicBezTo>
                    <a:pt x="704" y="8"/>
                    <a:pt x="752" y="88"/>
                    <a:pt x="768" y="104"/>
                  </a:cubicBezTo>
                </a:path>
              </a:pathLst>
            </a:custGeom>
            <a:noFill/>
            <a:ln w="1908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AutoShape 16"/>
            <p:cNvSpPr>
              <a:spLocks/>
            </p:cNvSpPr>
            <p:nvPr/>
          </p:nvSpPr>
          <p:spPr bwMode="auto">
            <a:xfrm flipV="1">
              <a:off x="4188803" y="3486150"/>
              <a:ext cx="403225" cy="1905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255 w 21600"/>
                <a:gd name="T19" fmla="*/ 0 h 21600"/>
                <a:gd name="T20" fmla="*/ 21600 w 21600"/>
                <a:gd name="T21" fmla="*/ 1098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  <a:lnTo>
                    <a:pt x="10800" y="10800"/>
                  </a:lnTo>
                  <a:close/>
                </a:path>
                <a:path w="21600" h="21600" fill="none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</a:path>
              </a:pathLst>
            </a:custGeom>
            <a:noFill/>
            <a:ln w="93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4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5943983" y="1209069"/>
            <a:ext cx="2908704" cy="558661"/>
          </a:xfrm>
          <a:prstGeom prst="rect">
            <a:avLst/>
          </a:prstGeom>
          <a:solidFill>
            <a:srgbClr val="3399FF">
              <a:alpha val="70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lIns="92276" tIns="48029" rIns="92276" bIns="48029">
            <a:prstTxWarp prst="textNoShape">
              <a:avLst/>
            </a:prstTxWarp>
            <a:spAutoFit/>
          </a:bodyPr>
          <a:lstStyle/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500" b="1" i="1" dirty="0">
                <a:solidFill>
                  <a:srgbClr val="CC0000"/>
                </a:solidFill>
                <a:ea typeface="Arial Unicode MS" charset="0"/>
                <a:cs typeface="Arial Unicode MS" charset="0"/>
              </a:rPr>
              <a:t>Q</a:t>
            </a:r>
            <a:r>
              <a:rPr lang="en-GB" sz="1500" b="1" i="1" baseline="30000" dirty="0">
                <a:solidFill>
                  <a:srgbClr val="CC0000"/>
                </a:solidFill>
                <a:ea typeface="Arial Unicode MS" charset="0"/>
                <a:cs typeface="Arial Unicode MS" charset="0"/>
              </a:rPr>
              <a:t>2</a:t>
            </a:r>
            <a:r>
              <a:rPr lang="en-GB" sz="1500" b="1" dirty="0">
                <a:solidFill>
                  <a:srgbClr val="CC0000"/>
                </a:solidFill>
                <a:ea typeface="Arial Unicode MS" charset="0"/>
                <a:cs typeface="Arial Unicode MS" charset="0"/>
              </a:rPr>
              <a:t> dependence for the </a:t>
            </a:r>
            <a:r>
              <a:rPr lang="en-GB" sz="1500" b="1" i="1" dirty="0">
                <a:solidFill>
                  <a:srgbClr val="CC0000"/>
                </a:solidFill>
                <a:ea typeface="Arial Unicode MS" charset="0"/>
                <a:cs typeface="Arial Unicode MS" charset="0"/>
              </a:rPr>
              <a:t>W</a:t>
            </a:r>
            <a:r>
              <a:rPr lang="en-GB" sz="1500" b="1" dirty="0">
                <a:solidFill>
                  <a:srgbClr val="CC0000"/>
                </a:solidFill>
                <a:ea typeface="Arial Unicode MS" charset="0"/>
                <a:cs typeface="Arial Unicode MS" charset="0"/>
              </a:rPr>
              <a:t> slope </a:t>
            </a:r>
          </a:p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500" b="1" dirty="0">
                <a:solidFill>
                  <a:srgbClr val="CC0000"/>
                </a:solidFill>
                <a:ea typeface="Arial Unicode MS" charset="0"/>
                <a:cs typeface="Arial Unicode MS" charset="0"/>
              </a:rPr>
              <a:t>not clear within the uncertainties!</a:t>
            </a:r>
          </a:p>
        </p:txBody>
      </p:sp>
      <p:pic>
        <p:nvPicPr>
          <p:cNvPr id="15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91131" y="695380"/>
            <a:ext cx="4609799" cy="233720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5835137" y="1800390"/>
            <a:ext cx="3129757" cy="56159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4545" tIns="47273" rIns="94545" bIns="47273">
            <a:prstTxWarp prst="textNoShape">
              <a:avLst/>
            </a:prstTxWarp>
          </a:bodyPr>
          <a:lstStyle/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sz="1500" b="1" dirty="0">
                <a:solidFill>
                  <a:srgbClr val="DC2300"/>
                </a:solidFill>
                <a:ea typeface="Arial Unicode MS" charset="0"/>
                <a:cs typeface="Arial Unicode MS" charset="0"/>
              </a:rPr>
              <a:t>ZEUS: JHEP05(2009)108</a:t>
            </a:r>
          </a:p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sz="1500" b="1" dirty="0">
                <a:solidFill>
                  <a:srgbClr val="DC2300"/>
                </a:solidFill>
                <a:ea typeface="Arial Unicode MS" charset="0"/>
                <a:cs typeface="Arial Unicode MS" charset="0"/>
              </a:rPr>
              <a:t>H1: Phys.Lett.B659:796-806,2008</a:t>
            </a:r>
          </a:p>
        </p:txBody>
      </p:sp>
      <p:sp>
        <p:nvSpPr>
          <p:cNvPr id="43015" name="Text Box 4"/>
          <p:cNvSpPr txBox="1">
            <a:spLocks noChangeArrowheads="1"/>
          </p:cNvSpPr>
          <p:nvPr/>
        </p:nvSpPr>
        <p:spPr bwMode="auto">
          <a:xfrm>
            <a:off x="1726155" y="891937"/>
            <a:ext cx="2362018" cy="41653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3789" tIns="68072" rIns="93789" bIns="46894"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100" b="1" dirty="0">
                <a:latin typeface="Times New Roman" charset="0"/>
                <a:ea typeface="DejaVu Sans" charset="0"/>
                <a:cs typeface="DejaVu Sans" charset="0"/>
              </a:rPr>
              <a:t>Fit: </a:t>
            </a:r>
            <a:r>
              <a:rPr lang="en-GB" sz="2100" b="1" dirty="0" err="1">
                <a:ea typeface="Arial" charset="0"/>
                <a:cs typeface="Arial" charset="0"/>
              </a:rPr>
              <a:t>σ</a:t>
            </a:r>
            <a:r>
              <a:rPr lang="en-GB" sz="2100" b="1" dirty="0">
                <a:ea typeface="Arial" charset="0"/>
                <a:cs typeface="Arial" charset="0"/>
              </a:rPr>
              <a:t> ~ W</a:t>
            </a:r>
            <a:r>
              <a:rPr lang="en-GB" sz="2100" b="1" baseline="33000" dirty="0">
                <a:ea typeface="Arial" charset="0"/>
                <a:cs typeface="Arial" charset="0"/>
              </a:rPr>
              <a:t>δ</a:t>
            </a:r>
            <a:r>
              <a:rPr lang="en-GB" sz="2100" b="1" dirty="0">
                <a:latin typeface="Times New Roman" charset="0"/>
                <a:ea typeface="DejaVu Sans" charset="0"/>
                <a:cs typeface="DejaVu Sans" charset="0"/>
              </a:rPr>
              <a:t>  </a:t>
            </a:r>
          </a:p>
        </p:txBody>
      </p:sp>
      <p:sp>
        <p:nvSpPr>
          <p:cNvPr id="43013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@ HERA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0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3"/>
          <p:cNvGrpSpPr/>
          <p:nvPr/>
        </p:nvGrpSpPr>
        <p:grpSpPr>
          <a:xfrm>
            <a:off x="1206753" y="3011516"/>
            <a:ext cx="7415318" cy="777967"/>
            <a:chOff x="1427948" y="2924664"/>
            <a:chExt cx="7007233" cy="747713"/>
          </a:xfrm>
        </p:grpSpPr>
        <p:graphicFrame>
          <p:nvGraphicFramePr>
            <p:cNvPr id="30" name="Object 3"/>
            <p:cNvGraphicFramePr>
              <a:graphicFrameLocks noChangeAspect="1"/>
            </p:cNvGraphicFramePr>
            <p:nvPr/>
          </p:nvGraphicFramePr>
          <p:xfrm>
            <a:off x="3710781" y="2924664"/>
            <a:ext cx="1924050" cy="747713"/>
          </p:xfrm>
          <a:graphic>
            <a:graphicData uri="http://schemas.openxmlformats.org/presentationml/2006/ole">
              <p:oleObj spid="_x0000_s238592" name="Equation" r:id="rId5" imgW="939800" imgH="381000" progId="Equation.3">
                <p:embed/>
              </p:oleObj>
            </a:graphicData>
          </a:graphic>
        </p:graphicFrame>
        <p:sp>
          <p:nvSpPr>
            <p:cNvPr id="31" name="TextBox 18"/>
            <p:cNvSpPr txBox="1">
              <a:spLocks noChangeArrowheads="1"/>
            </p:cNvSpPr>
            <p:nvPr/>
          </p:nvSpPr>
          <p:spPr bwMode="auto">
            <a:xfrm>
              <a:off x="1427948" y="3140161"/>
              <a:ext cx="2159819" cy="3549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b="1" dirty="0" err="1" smtClean="0">
                  <a:solidFill>
                    <a:srgbClr val="000000"/>
                  </a:solidFill>
                </a:rPr>
                <a:t>t</a:t>
              </a:r>
              <a:r>
                <a:rPr lang="en-US" b="1" dirty="0" smtClean="0">
                  <a:solidFill>
                    <a:srgbClr val="000000"/>
                  </a:solidFill>
                </a:rPr>
                <a:t> </a:t>
              </a:r>
              <a:r>
                <a:rPr lang="en-US" b="1" dirty="0">
                  <a:solidFill>
                    <a:srgbClr val="000000"/>
                  </a:solidFill>
                </a:rPr>
                <a:t>measured indirectly:</a:t>
              </a:r>
            </a:p>
          </p:txBody>
        </p:sp>
        <p:graphicFrame>
          <p:nvGraphicFramePr>
            <p:cNvPr id="29" name="Object 2"/>
            <p:cNvGraphicFramePr>
              <a:graphicFrameLocks noChangeAspect="1"/>
            </p:cNvGraphicFramePr>
            <p:nvPr/>
          </p:nvGraphicFramePr>
          <p:xfrm>
            <a:off x="6661944" y="2973876"/>
            <a:ext cx="1773237" cy="636588"/>
          </p:xfrm>
          <a:graphic>
            <a:graphicData uri="http://schemas.openxmlformats.org/presentationml/2006/ole">
              <p:oleObj spid="_x0000_s238593" name="Equation" r:id="rId6" imgW="1092200" imgH="355600" progId="Equation.3">
                <p:embed/>
              </p:oleObj>
            </a:graphicData>
          </a:graphic>
        </p:graphicFrame>
      </p:grpSp>
      <p:pic>
        <p:nvPicPr>
          <p:cNvPr id="36" name="Picture 12" descr="H1_logo_3D.gi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278" y="891936"/>
            <a:ext cx="588657" cy="432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6438" y="1066360"/>
            <a:ext cx="680046" cy="53912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pSp>
        <p:nvGrpSpPr>
          <p:cNvPr id="3" name="Group 44"/>
          <p:cNvGrpSpPr/>
          <p:nvPr/>
        </p:nvGrpSpPr>
        <p:grpSpPr>
          <a:xfrm>
            <a:off x="459468" y="3801150"/>
            <a:ext cx="8398100" cy="2387753"/>
            <a:chOff x="434181" y="3653327"/>
            <a:chExt cx="7935913" cy="2294896"/>
          </a:xfrm>
        </p:grpSpPr>
        <p:pic>
          <p:nvPicPr>
            <p:cNvPr id="40" name="Picture 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34181" y="3676650"/>
              <a:ext cx="3870325" cy="21367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21" name="Text Box 4"/>
            <p:cNvSpPr txBox="1">
              <a:spLocks noChangeArrowheads="1"/>
            </p:cNvSpPr>
            <p:nvPr/>
          </p:nvSpPr>
          <p:spPr bwMode="auto">
            <a:xfrm>
              <a:off x="4849921" y="5591664"/>
              <a:ext cx="3479581" cy="35655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7840" tIns="63360" rIns="878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b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No evidence for </a:t>
              </a:r>
              <a:r>
                <a:rPr lang="en-GB" b="1" i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W</a:t>
              </a:r>
              <a:r>
                <a:rPr lang="en-GB" b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 dependence of </a:t>
              </a:r>
              <a:r>
                <a:rPr lang="en-GB" b="1" i="1" dirty="0" err="1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b</a:t>
              </a:r>
              <a:endParaRPr lang="en-GB" b="1" i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25" name="Text Box 5"/>
            <p:cNvSpPr txBox="1">
              <a:spLocks noChangeArrowheads="1"/>
            </p:cNvSpPr>
            <p:nvPr/>
          </p:nvSpPr>
          <p:spPr bwMode="auto">
            <a:xfrm>
              <a:off x="937403" y="5591664"/>
              <a:ext cx="1580453" cy="35655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7840" tIns="63360" rIns="878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b="1" i="1" dirty="0" smtClean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by roman pots!</a:t>
              </a:r>
              <a:endParaRPr lang="en-GB" b="1" i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4472781" y="3653327"/>
              <a:ext cx="3897313" cy="2014537"/>
              <a:chOff x="2850" y="2063"/>
              <a:chExt cx="2455" cy="1269"/>
            </a:xfrm>
          </p:grpSpPr>
          <p:pic>
            <p:nvPicPr>
              <p:cNvPr id="33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2850" y="2063"/>
                <a:ext cx="2456" cy="127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sp>
            <p:nvSpPr>
              <p:cNvPr id="34" name="Rectangle 13"/>
              <p:cNvSpPr>
                <a:spLocks noChangeArrowheads="1"/>
              </p:cNvSpPr>
              <p:nvPr/>
            </p:nvSpPr>
            <p:spPr bwMode="auto">
              <a:xfrm>
                <a:off x="4966" y="2381"/>
                <a:ext cx="227" cy="11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cxnSp>
          <p:nvCxnSpPr>
            <p:cNvPr id="42" name="Straight Arrow Connector 41"/>
            <p:cNvCxnSpPr/>
            <p:nvPr/>
          </p:nvCxnSpPr>
          <p:spPr bwMode="auto">
            <a:xfrm rot="5400000" flipH="1" flipV="1">
              <a:off x="662781" y="5200650"/>
              <a:ext cx="914400" cy="152400"/>
            </a:xfrm>
            <a:prstGeom prst="straightConnector1">
              <a:avLst/>
            </a:prstGeom>
            <a:solidFill>
              <a:srgbClr val="00B8FF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</p:grpSp>
      <p:sp>
        <p:nvSpPr>
          <p:cNvPr id="2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Box 39"/>
          <p:cNvSpPr txBox="1">
            <a:spLocks noChangeArrowheads="1"/>
          </p:cNvSpPr>
          <p:nvPr/>
        </p:nvSpPr>
        <p:spPr bwMode="auto">
          <a:xfrm>
            <a:off x="430068" y="5383671"/>
            <a:ext cx="8816409" cy="420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6058" tIns="48029" rIns="96058" bIns="48029"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100000"/>
              </a:lnSpc>
            </a:pPr>
            <a:r>
              <a:rPr lang="en-US" sz="2100" dirty="0">
                <a:solidFill>
                  <a:srgbClr val="0000FF"/>
                </a:solidFill>
                <a:latin typeface="Comic Sans MS"/>
                <a:cs typeface="Comic Sans MS"/>
              </a:rPr>
              <a:t>Center mass energy range:</a:t>
            </a:r>
            <a:r>
              <a:rPr lang="en-US" sz="2100" dirty="0" smtClean="0">
                <a:solidFill>
                  <a:srgbClr val="0000FF"/>
                </a:solidFill>
                <a:latin typeface="Comic Sans MS"/>
                <a:cs typeface="Comic Sans MS"/>
              </a:rPr>
              <a:t> √</a:t>
            </a:r>
            <a:r>
              <a:rPr lang="en-US" sz="21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s</a:t>
            </a:r>
            <a:r>
              <a:rPr lang="en-US" sz="2100" dirty="0" smtClean="0">
                <a:solidFill>
                  <a:srgbClr val="0000FF"/>
                </a:solidFill>
                <a:latin typeface="Comic Sans MS"/>
                <a:cs typeface="Comic Sans MS"/>
              </a:rPr>
              <a:t>=28-</a:t>
            </a:r>
            <a:r>
              <a:rPr lang="en-US" sz="2100" dirty="0">
                <a:solidFill>
                  <a:srgbClr val="0000FF"/>
                </a:solidFill>
                <a:latin typeface="Comic Sans MS"/>
                <a:cs typeface="Comic Sans MS"/>
              </a:rPr>
              <a:t>200</a:t>
            </a:r>
            <a:r>
              <a:rPr lang="en-US" sz="2100" dirty="0">
                <a:solidFill>
                  <a:srgbClr val="0000FF"/>
                </a:solidFill>
                <a:latin typeface="Comic Sans MS"/>
                <a:cs typeface="Comic Sans MS"/>
                <a:sym typeface="Monotype Sorts" pitchFamily="-110" charset="2"/>
              </a:rPr>
              <a:t> </a:t>
            </a:r>
            <a:r>
              <a:rPr lang="en-US" sz="21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GeV</a:t>
            </a:r>
            <a:endParaRPr lang="en-US" sz="2100" dirty="0" smtClean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grpSp>
        <p:nvGrpSpPr>
          <p:cNvPr id="2" name="Group 49"/>
          <p:cNvGrpSpPr/>
          <p:nvPr/>
        </p:nvGrpSpPr>
        <p:grpSpPr>
          <a:xfrm>
            <a:off x="67199" y="1769362"/>
            <a:ext cx="4343525" cy="3352551"/>
            <a:chOff x="63500" y="1142940"/>
            <a:chExt cx="4104481" cy="3222174"/>
          </a:xfrm>
        </p:grpSpPr>
        <p:sp>
          <p:nvSpPr>
            <p:cNvPr id="8" name="Oval 4"/>
            <p:cNvSpPr>
              <a:spLocks noChangeAspect="1" noChangeArrowheads="1"/>
            </p:cNvSpPr>
            <p:nvPr/>
          </p:nvSpPr>
          <p:spPr bwMode="auto">
            <a:xfrm>
              <a:off x="2311400" y="2667000"/>
              <a:ext cx="304800" cy="304800"/>
            </a:xfrm>
            <a:prstGeom prst="ellipse">
              <a:avLst/>
            </a:prstGeom>
            <a:solidFill>
              <a:srgbClr val="84AC84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900" dirty="0" err="1">
                  <a:latin typeface="Comic Sans MS"/>
                  <a:cs typeface="Comic Sans MS"/>
                </a:rPr>
                <a:t>e</a:t>
              </a:r>
              <a:r>
                <a:rPr lang="en-US" sz="1900" baseline="30000" dirty="0">
                  <a:latin typeface="Comic Sans MS"/>
                  <a:cs typeface="Comic Sans MS"/>
                </a:rPr>
                <a:t>-</a:t>
              </a:r>
            </a:p>
          </p:txBody>
        </p:sp>
        <p:sp>
          <p:nvSpPr>
            <p:cNvPr id="9" name="Oval 5"/>
            <p:cNvSpPr>
              <a:spLocks noChangeAspect="1" noChangeArrowheads="1"/>
            </p:cNvSpPr>
            <p:nvPr/>
          </p:nvSpPr>
          <p:spPr bwMode="auto">
            <a:xfrm>
              <a:off x="2311400" y="3225800"/>
              <a:ext cx="304800" cy="304800"/>
            </a:xfrm>
            <a:prstGeom prst="ellipse">
              <a:avLst/>
            </a:prstGeom>
            <a:solidFill>
              <a:srgbClr val="62D15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900" dirty="0" err="1">
                  <a:latin typeface="Comic Sans MS"/>
                  <a:cs typeface="Comic Sans MS"/>
                </a:rPr>
                <a:t>e</a:t>
              </a:r>
              <a:r>
                <a:rPr lang="en-US" sz="1900" baseline="30000" dirty="0">
                  <a:latin typeface="Comic Sans MS"/>
                  <a:cs typeface="Comic Sans MS"/>
                </a:rPr>
                <a:t>+</a:t>
              </a:r>
            </a:p>
          </p:txBody>
        </p:sp>
        <p:sp>
          <p:nvSpPr>
            <p:cNvPr id="27" name="Text Box 23"/>
            <p:cNvSpPr txBox="1">
              <a:spLocks noChangeArrowheads="1"/>
            </p:cNvSpPr>
            <p:nvPr/>
          </p:nvSpPr>
          <p:spPr bwMode="auto">
            <a:xfrm>
              <a:off x="88900" y="2224088"/>
              <a:ext cx="2003325" cy="9317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1900" dirty="0" err="1">
                  <a:latin typeface="Comic Sans MS"/>
                  <a:cs typeface="Comic Sans MS"/>
                </a:rPr>
                <a:t>Unpolarized</a:t>
              </a:r>
              <a:r>
                <a:rPr lang="en-US" sz="1900" dirty="0">
                  <a:latin typeface="Comic Sans MS"/>
                  <a:cs typeface="Comic Sans MS"/>
                </a:rPr>
                <a:t> and</a:t>
              </a:r>
            </a:p>
            <a:p>
              <a:pPr eaLnBrk="0" hangingPunct="0">
                <a:lnSpc>
                  <a:spcPct val="100000"/>
                </a:lnSpc>
              </a:pPr>
              <a:r>
                <a:rPr lang="en-US" sz="1900" dirty="0">
                  <a:latin typeface="Comic Sans MS"/>
                  <a:cs typeface="Comic Sans MS"/>
                </a:rPr>
                <a:t>polarized leptons</a:t>
              </a:r>
            </a:p>
            <a:p>
              <a:pPr eaLnBrk="0" hangingPunct="0">
                <a:lnSpc>
                  <a:spcPct val="100000"/>
                </a:lnSpc>
              </a:pPr>
              <a:r>
                <a:rPr lang="en-US" sz="1900" dirty="0">
                  <a:latin typeface="Comic Sans MS"/>
                  <a:cs typeface="Comic Sans MS"/>
                </a:rPr>
                <a:t>4-20 (30) </a:t>
              </a:r>
              <a:r>
                <a:rPr lang="en-US" sz="1900" dirty="0" err="1">
                  <a:latin typeface="Comic Sans MS"/>
                  <a:cs typeface="Comic Sans MS"/>
                </a:rPr>
                <a:t>GeV</a:t>
              </a:r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31" name="AutoShape 27"/>
            <p:cNvSpPr>
              <a:spLocks/>
            </p:cNvSpPr>
            <p:nvPr/>
          </p:nvSpPr>
          <p:spPr bwMode="auto">
            <a:xfrm>
              <a:off x="2806700" y="2095500"/>
              <a:ext cx="76200" cy="1447800"/>
            </a:xfrm>
            <a:prstGeom prst="rightBrace">
              <a:avLst>
                <a:gd name="adj1" fmla="val 158333"/>
                <a:gd name="adj2" fmla="val 50000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3" name="Line 29"/>
            <p:cNvSpPr>
              <a:spLocks noChangeShapeType="1"/>
            </p:cNvSpPr>
            <p:nvPr/>
          </p:nvSpPr>
          <p:spPr bwMode="auto">
            <a:xfrm>
              <a:off x="2959100" y="2857500"/>
              <a:ext cx="566928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5" name="Line 31"/>
            <p:cNvSpPr>
              <a:spLocks noChangeShapeType="1"/>
            </p:cNvSpPr>
            <p:nvPr/>
          </p:nvSpPr>
          <p:spPr bwMode="auto">
            <a:xfrm flipV="1">
              <a:off x="2159000" y="2705100"/>
              <a:ext cx="0" cy="304800"/>
            </a:xfrm>
            <a:prstGeom prst="line">
              <a:avLst/>
            </a:prstGeom>
            <a:noFill/>
            <a:ln w="28575">
              <a:solidFill>
                <a:srgbClr val="F7360F"/>
              </a:solidFill>
              <a:round/>
              <a:headEnd/>
              <a:tailEnd type="triangle" w="med" len="med"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9" name="Text Box 35"/>
            <p:cNvSpPr txBox="1">
              <a:spLocks noChangeArrowheads="1"/>
            </p:cNvSpPr>
            <p:nvPr/>
          </p:nvSpPr>
          <p:spPr bwMode="auto">
            <a:xfrm>
              <a:off x="230188" y="1142940"/>
              <a:ext cx="265667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lnSpc>
                  <a:spcPct val="100000"/>
                </a:lnSpc>
              </a:pPr>
              <a:r>
                <a:rPr lang="en-US" sz="2100" dirty="0">
                  <a:solidFill>
                    <a:srgbClr val="FF0000"/>
                  </a:solidFill>
                  <a:latin typeface="Comic Sans MS"/>
                  <a:cs typeface="Comic Sans MS"/>
                </a:rPr>
                <a:t>Electron </a:t>
              </a:r>
              <a:r>
                <a:rPr lang="en-US" sz="21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accelerator</a:t>
              </a:r>
            </a:p>
            <a:p>
              <a:pPr algn="ctr" eaLnBrk="0" hangingPunct="0">
                <a:lnSpc>
                  <a:spcPct val="100000"/>
                </a:lnSpc>
              </a:pPr>
              <a:r>
                <a:rPr lang="en-US" sz="21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(to be build)</a:t>
              </a:r>
              <a:endParaRPr lang="en-US" sz="2100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41" name="AutoShape 37"/>
            <p:cNvSpPr>
              <a:spLocks noChangeArrowheads="1"/>
            </p:cNvSpPr>
            <p:nvPr/>
          </p:nvSpPr>
          <p:spPr bwMode="auto">
            <a:xfrm>
              <a:off x="3634581" y="2552700"/>
              <a:ext cx="533400" cy="609600"/>
            </a:xfrm>
            <a:prstGeom prst="irregularSeal1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42" name="Text Box 38"/>
            <p:cNvSpPr txBox="1">
              <a:spLocks noChangeArrowheads="1"/>
            </p:cNvSpPr>
            <p:nvPr/>
          </p:nvSpPr>
          <p:spPr bwMode="auto">
            <a:xfrm>
              <a:off x="63500" y="3695700"/>
              <a:ext cx="3657600" cy="669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900" dirty="0">
                  <a:latin typeface="Comic Sans MS"/>
                  <a:cs typeface="Comic Sans MS"/>
                </a:rPr>
                <a:t>70</a:t>
              </a:r>
              <a:r>
                <a:rPr lang="en-US" sz="1900" dirty="0" smtClean="0">
                  <a:latin typeface="Comic Sans MS"/>
                  <a:cs typeface="Comic Sans MS"/>
                </a:rPr>
                <a:t>% </a:t>
              </a:r>
              <a:r>
                <a:rPr lang="en-US" sz="1900" dirty="0" err="1" smtClean="0">
                  <a:latin typeface="Comic Sans MS"/>
                  <a:cs typeface="Comic Sans MS"/>
                </a:rPr>
                <a:t>e</a:t>
              </a:r>
              <a:r>
                <a:rPr lang="en-US" sz="1900" baseline="30000" dirty="0" smtClean="0">
                  <a:latin typeface="Comic Sans MS"/>
                  <a:cs typeface="Comic Sans MS"/>
                </a:rPr>
                <a:t>-</a:t>
              </a:r>
              <a:r>
                <a:rPr lang="en-US" sz="1900" dirty="0" smtClean="0">
                  <a:latin typeface="Comic Sans MS"/>
                  <a:cs typeface="Comic Sans MS"/>
                </a:rPr>
                <a:t> </a:t>
              </a:r>
              <a:r>
                <a:rPr lang="en-US" sz="1900" dirty="0">
                  <a:latin typeface="Comic Sans MS"/>
                  <a:cs typeface="Comic Sans MS"/>
                </a:rPr>
                <a:t>beam polarization goal</a:t>
              </a:r>
              <a:endParaRPr lang="en-US" sz="1900" dirty="0" smtClean="0">
                <a:latin typeface="Comic Sans MS"/>
                <a:cs typeface="Comic Sans MS"/>
              </a:endParaRPr>
            </a:p>
            <a:p>
              <a:pPr eaLnBrk="0" hangingPunct="0">
                <a:lnSpc>
                  <a:spcPct val="50000"/>
                </a:lnSpc>
                <a:spcBef>
                  <a:spcPct val="50000"/>
                </a:spcBef>
              </a:pPr>
              <a:r>
                <a:rPr lang="en-US" sz="1900" dirty="0" smtClean="0">
                  <a:latin typeface="Comic Sans MS"/>
                  <a:cs typeface="Comic Sans MS"/>
                </a:rPr>
                <a:t>polarized positrons?</a:t>
              </a:r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44" name="Oval 40"/>
            <p:cNvSpPr>
              <a:spLocks noChangeAspect="1" noChangeArrowheads="1"/>
            </p:cNvSpPr>
            <p:nvPr/>
          </p:nvSpPr>
          <p:spPr bwMode="auto">
            <a:xfrm>
              <a:off x="2324100" y="2159000"/>
              <a:ext cx="304800" cy="304800"/>
            </a:xfrm>
            <a:prstGeom prst="ellipse">
              <a:avLst/>
            </a:prstGeom>
            <a:solidFill>
              <a:srgbClr val="84AC84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900" dirty="0" err="1">
                  <a:latin typeface="Comic Sans MS"/>
                  <a:cs typeface="Comic Sans MS"/>
                </a:rPr>
                <a:t>e</a:t>
              </a:r>
              <a:r>
                <a:rPr lang="en-US" sz="1900" baseline="30000" dirty="0">
                  <a:latin typeface="Comic Sans MS"/>
                  <a:cs typeface="Comic Sans MS"/>
                </a:rPr>
                <a:t>-</a:t>
              </a:r>
            </a:p>
          </p:txBody>
        </p:sp>
      </p:grpSp>
      <p:grpSp>
        <p:nvGrpSpPr>
          <p:cNvPr id="3" name="Group 48"/>
          <p:cNvGrpSpPr/>
          <p:nvPr/>
        </p:nvGrpSpPr>
        <p:grpSpPr>
          <a:xfrm>
            <a:off x="4491362" y="1390784"/>
            <a:ext cx="4629118" cy="3748178"/>
            <a:chOff x="4244181" y="779084"/>
            <a:chExt cx="4374356" cy="3602416"/>
          </a:xfrm>
        </p:grpSpPr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5234781" y="1562100"/>
              <a:ext cx="990600" cy="2819400"/>
              <a:chOff x="3264" y="1536"/>
              <a:chExt cx="624" cy="1776"/>
            </a:xfrm>
          </p:grpSpPr>
          <p:sp>
            <p:nvSpPr>
              <p:cNvPr id="11" name="Oval 7"/>
              <p:cNvSpPr>
                <a:spLocks noChangeAspect="1" noChangeArrowheads="1"/>
              </p:cNvSpPr>
              <p:nvPr/>
            </p:nvSpPr>
            <p:spPr bwMode="auto">
              <a:xfrm>
                <a:off x="3456" y="1536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hangingPunct="0"/>
                <a:r>
                  <a:rPr lang="en-US" sz="1900" dirty="0" err="1">
                    <a:solidFill>
                      <a:schemeClr val="bg1"/>
                    </a:solidFill>
                    <a:latin typeface="Comic Sans MS"/>
                    <a:cs typeface="Comic Sans MS"/>
                  </a:rPr>
                  <a:t>p</a:t>
                </a:r>
                <a:endParaRPr lang="en-US" sz="1900" dirty="0">
                  <a:solidFill>
                    <a:schemeClr val="bg1"/>
                  </a:solidFill>
                  <a:latin typeface="Comic Sans MS"/>
                  <a:cs typeface="Comic Sans MS"/>
                </a:endParaRPr>
              </a:p>
            </p:txBody>
          </p:sp>
          <p:grpSp>
            <p:nvGrpSpPr>
              <p:cNvPr id="5" name="Group 8"/>
              <p:cNvGrpSpPr>
                <a:grpSpLocks/>
              </p:cNvGrpSpPr>
              <p:nvPr/>
            </p:nvGrpSpPr>
            <p:grpSpPr bwMode="auto">
              <a:xfrm>
                <a:off x="3264" y="2064"/>
                <a:ext cx="624" cy="576"/>
                <a:chOff x="3264" y="2064"/>
                <a:chExt cx="624" cy="576"/>
              </a:xfrm>
            </p:grpSpPr>
            <p:sp>
              <p:nvSpPr>
                <p:cNvPr id="17" name="Oval 9"/>
                <p:cNvSpPr>
                  <a:spLocks noChangeAspect="1" noChangeArrowheads="1"/>
                </p:cNvSpPr>
                <p:nvPr/>
              </p:nvSpPr>
              <p:spPr bwMode="auto">
                <a:xfrm>
                  <a:off x="3360" y="2064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8" name="Oval 10"/>
                <p:cNvSpPr>
                  <a:spLocks noChangeAspect="1" noChangeArrowheads="1"/>
                </p:cNvSpPr>
                <p:nvPr/>
              </p:nvSpPr>
              <p:spPr bwMode="auto">
                <a:xfrm>
                  <a:off x="3648" y="2400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9" name="Oval 11"/>
                <p:cNvSpPr>
                  <a:spLocks noChangeAspect="1" noChangeArrowheads="1"/>
                </p:cNvSpPr>
                <p:nvPr/>
              </p:nvSpPr>
              <p:spPr bwMode="auto">
                <a:xfrm>
                  <a:off x="3648" y="2112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0" name="Oval 12"/>
                <p:cNvSpPr>
                  <a:spLocks noChangeAspect="1" noChangeArrowheads="1"/>
                </p:cNvSpPr>
                <p:nvPr/>
              </p:nvSpPr>
              <p:spPr bwMode="auto">
                <a:xfrm>
                  <a:off x="3504" y="2400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1" name="Oval 13"/>
                <p:cNvSpPr>
                  <a:spLocks noChangeAspect="1" noChangeArrowheads="1"/>
                </p:cNvSpPr>
                <p:nvPr/>
              </p:nvSpPr>
              <p:spPr bwMode="auto">
                <a:xfrm>
                  <a:off x="3360" y="2400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2" name="Oval 14"/>
                <p:cNvSpPr>
                  <a:spLocks noChangeAspect="1" noChangeArrowheads="1"/>
                </p:cNvSpPr>
                <p:nvPr/>
              </p:nvSpPr>
              <p:spPr bwMode="auto">
                <a:xfrm>
                  <a:off x="3264" y="2304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3" name="Oval 15"/>
                <p:cNvSpPr>
                  <a:spLocks noChangeAspect="1" noChangeArrowheads="1"/>
                </p:cNvSpPr>
                <p:nvPr/>
              </p:nvSpPr>
              <p:spPr bwMode="auto">
                <a:xfrm>
                  <a:off x="3264" y="2160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4" name="Oval 16"/>
                <p:cNvSpPr>
                  <a:spLocks noChangeAspect="1" noChangeArrowheads="1"/>
                </p:cNvSpPr>
                <p:nvPr/>
              </p:nvSpPr>
              <p:spPr bwMode="auto">
                <a:xfrm>
                  <a:off x="3552" y="2064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5" name="Oval 17"/>
                <p:cNvSpPr>
                  <a:spLocks noChangeAspect="1" noChangeArrowheads="1"/>
                </p:cNvSpPr>
                <p:nvPr/>
              </p:nvSpPr>
              <p:spPr bwMode="auto">
                <a:xfrm>
                  <a:off x="3648" y="2256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6" name="Oval 18"/>
                <p:cNvSpPr>
                  <a:spLocks noChangeAspect="1" noChangeArrowheads="1"/>
                </p:cNvSpPr>
                <p:nvPr/>
              </p:nvSpPr>
              <p:spPr bwMode="auto">
                <a:xfrm>
                  <a:off x="3456" y="2208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</p:grpSp>
          <p:grpSp>
            <p:nvGrpSpPr>
              <p:cNvPr id="6" name="Group 19"/>
              <p:cNvGrpSpPr>
                <a:grpSpLocks/>
              </p:cNvGrpSpPr>
              <p:nvPr/>
            </p:nvGrpSpPr>
            <p:grpSpPr bwMode="auto">
              <a:xfrm>
                <a:off x="3360" y="2880"/>
                <a:ext cx="384" cy="432"/>
                <a:chOff x="3504" y="2784"/>
                <a:chExt cx="384" cy="432"/>
              </a:xfrm>
            </p:grpSpPr>
            <p:sp>
              <p:nvSpPr>
                <p:cNvPr id="14" name="Oval 20"/>
                <p:cNvSpPr>
                  <a:spLocks noChangeAspect="1" noChangeArrowheads="1"/>
                </p:cNvSpPr>
                <p:nvPr/>
              </p:nvSpPr>
              <p:spPr bwMode="auto">
                <a:xfrm>
                  <a:off x="3504" y="2928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5" name="Oval 21"/>
                <p:cNvSpPr>
                  <a:spLocks noChangeAspect="1" noChangeArrowheads="1"/>
                </p:cNvSpPr>
                <p:nvPr/>
              </p:nvSpPr>
              <p:spPr bwMode="auto">
                <a:xfrm>
                  <a:off x="3648" y="2976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6" name="Oval 22"/>
                <p:cNvSpPr>
                  <a:spLocks noChangeAspect="1" noChangeArrowheads="1"/>
                </p:cNvSpPr>
                <p:nvPr/>
              </p:nvSpPr>
              <p:spPr bwMode="auto">
                <a:xfrm>
                  <a:off x="3600" y="2784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</p:grpSp>
        </p:grpSp>
        <p:sp>
          <p:nvSpPr>
            <p:cNvPr id="28" name="Text Box 24"/>
            <p:cNvSpPr txBox="1">
              <a:spLocks noChangeArrowheads="1"/>
            </p:cNvSpPr>
            <p:nvPr/>
          </p:nvSpPr>
          <p:spPr bwMode="auto">
            <a:xfrm>
              <a:off x="6291262" y="3663950"/>
              <a:ext cx="2327275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1900" dirty="0">
                  <a:latin typeface="Comic Sans MS"/>
                  <a:cs typeface="Comic Sans MS"/>
                </a:rPr>
                <a:t>Polarized light ions (He</a:t>
              </a:r>
              <a:r>
                <a:rPr lang="en-US" sz="1900" baseline="30000" dirty="0">
                  <a:latin typeface="Comic Sans MS"/>
                  <a:cs typeface="Comic Sans MS"/>
                </a:rPr>
                <a:t>3</a:t>
              </a:r>
              <a:r>
                <a:rPr lang="en-US" sz="1900" dirty="0">
                  <a:latin typeface="Comic Sans MS"/>
                  <a:cs typeface="Comic Sans MS"/>
                </a:rPr>
                <a:t>)  215 </a:t>
              </a:r>
              <a:r>
                <a:rPr lang="en-US" sz="1900" dirty="0" err="1">
                  <a:latin typeface="Comic Sans MS"/>
                  <a:cs typeface="Comic Sans MS"/>
                </a:rPr>
                <a:t>GeV/u</a:t>
              </a:r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29" name="Text Box 25"/>
            <p:cNvSpPr txBox="1">
              <a:spLocks noChangeArrowheads="1"/>
            </p:cNvSpPr>
            <p:nvPr/>
          </p:nvSpPr>
          <p:spPr bwMode="auto">
            <a:xfrm>
              <a:off x="6292057" y="2438400"/>
              <a:ext cx="2285206" cy="857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dirty="0" smtClean="0">
                  <a:latin typeface="Comic Sans MS"/>
                  <a:cs typeface="Comic Sans MS"/>
                </a:rPr>
                <a:t>Light ions (</a:t>
              </a:r>
              <a:r>
                <a:rPr lang="en-US" dirty="0" err="1" smtClean="0">
                  <a:latin typeface="Comic Sans MS"/>
                  <a:cs typeface="Comic Sans MS"/>
                </a:rPr>
                <a:t>d,Si,Cu</a:t>
              </a:r>
              <a:r>
                <a:rPr lang="en-US" dirty="0" smtClean="0">
                  <a:latin typeface="Comic Sans MS"/>
                  <a:cs typeface="Comic Sans MS"/>
                </a:rPr>
                <a:t>)</a:t>
              </a:r>
            </a:p>
            <a:p>
              <a:pPr eaLnBrk="0" hangingPunct="0">
                <a:lnSpc>
                  <a:spcPct val="100000"/>
                </a:lnSpc>
              </a:pPr>
              <a:r>
                <a:rPr lang="en-US" sz="17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Heavy </a:t>
              </a:r>
              <a:r>
                <a:rPr lang="en-US" sz="1700" b="1" dirty="0">
                  <a:solidFill>
                    <a:srgbClr val="000000"/>
                  </a:solidFill>
                  <a:latin typeface="Comic Sans MS"/>
                  <a:cs typeface="Comic Sans MS"/>
                </a:rPr>
                <a:t>ions (</a:t>
              </a:r>
              <a:r>
                <a:rPr lang="en-US" sz="1700" b="1" dirty="0" err="1" smtClean="0">
                  <a:solidFill>
                    <a:srgbClr val="000000"/>
                  </a:solidFill>
                  <a:latin typeface="Comic Sans MS"/>
                  <a:cs typeface="Comic Sans MS"/>
                </a:rPr>
                <a:t>Au,U</a:t>
              </a:r>
              <a:r>
                <a:rPr lang="en-US" sz="17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)</a:t>
              </a:r>
              <a:endParaRPr lang="en-US" sz="17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  <a:p>
              <a:pPr eaLnBrk="0" hangingPunct="0">
                <a:lnSpc>
                  <a:spcPct val="100000"/>
                </a:lnSpc>
              </a:pPr>
              <a:r>
                <a:rPr lang="en-US" sz="1700" b="1" dirty="0">
                  <a:solidFill>
                    <a:srgbClr val="000000"/>
                  </a:solidFill>
                  <a:latin typeface="Comic Sans MS"/>
                  <a:cs typeface="Comic Sans MS"/>
                </a:rPr>
                <a:t>50-100 (130) </a:t>
              </a:r>
              <a:r>
                <a:rPr lang="en-US" sz="1700" b="1" dirty="0" err="1">
                  <a:solidFill>
                    <a:srgbClr val="000000"/>
                  </a:solidFill>
                  <a:latin typeface="Comic Sans MS"/>
                  <a:cs typeface="Comic Sans MS"/>
                </a:rPr>
                <a:t>GeV/u</a:t>
              </a:r>
              <a:endParaRPr lang="en-US" sz="17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30" name="Text Box 26"/>
            <p:cNvSpPr txBox="1">
              <a:spLocks noChangeArrowheads="1"/>
            </p:cNvSpPr>
            <p:nvPr/>
          </p:nvSpPr>
          <p:spPr bwMode="auto">
            <a:xfrm>
              <a:off x="6188869" y="1482725"/>
              <a:ext cx="2029904" cy="591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1700" b="1" dirty="0">
                  <a:solidFill>
                    <a:srgbClr val="000000"/>
                  </a:solidFill>
                  <a:latin typeface="Comic Sans MS"/>
                  <a:cs typeface="Comic Sans MS"/>
                </a:rPr>
                <a:t>Polarized protons</a:t>
              </a:r>
              <a:endParaRPr lang="en-US" sz="1700" b="1" dirty="0" smtClean="0">
                <a:solidFill>
                  <a:srgbClr val="000000"/>
                </a:solidFill>
                <a:latin typeface="Comic Sans MS"/>
                <a:cs typeface="Comic Sans MS"/>
              </a:endParaRPr>
            </a:p>
            <a:p>
              <a:pPr eaLnBrk="0" hangingPunct="0">
                <a:lnSpc>
                  <a:spcPct val="100000"/>
                </a:lnSpc>
              </a:pPr>
              <a:r>
                <a:rPr lang="en-US" sz="17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50</a:t>
              </a:r>
              <a:r>
                <a:rPr lang="en-US" sz="1700" b="1" dirty="0">
                  <a:solidFill>
                    <a:srgbClr val="000000"/>
                  </a:solidFill>
                  <a:latin typeface="Comic Sans MS"/>
                  <a:cs typeface="Comic Sans MS"/>
                </a:rPr>
                <a:t>-250 (325) </a:t>
              </a:r>
              <a:r>
                <a:rPr lang="en-US" sz="1700" b="1" dirty="0" err="1">
                  <a:solidFill>
                    <a:srgbClr val="000000"/>
                  </a:solidFill>
                  <a:latin typeface="Comic Sans MS"/>
                  <a:cs typeface="Comic Sans MS"/>
                </a:rPr>
                <a:t>GeV</a:t>
              </a:r>
              <a:endParaRPr lang="en-US" sz="17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32" name="AutoShape 28"/>
            <p:cNvSpPr>
              <a:spLocks/>
            </p:cNvSpPr>
            <p:nvPr/>
          </p:nvSpPr>
          <p:spPr bwMode="auto">
            <a:xfrm>
              <a:off x="4929981" y="1370000"/>
              <a:ext cx="76200" cy="2971800"/>
            </a:xfrm>
            <a:prstGeom prst="leftBrace">
              <a:avLst>
                <a:gd name="adj1" fmla="val 325000"/>
                <a:gd name="adj2" fmla="val 50000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4" name="Line 30"/>
            <p:cNvSpPr>
              <a:spLocks noChangeShapeType="1"/>
            </p:cNvSpPr>
            <p:nvPr/>
          </p:nvSpPr>
          <p:spPr bwMode="auto">
            <a:xfrm flipH="1">
              <a:off x="4244181" y="2857500"/>
              <a:ext cx="566928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7" name="Line 33"/>
            <p:cNvSpPr>
              <a:spLocks noChangeShapeType="1"/>
            </p:cNvSpPr>
            <p:nvPr/>
          </p:nvSpPr>
          <p:spPr bwMode="auto">
            <a:xfrm flipV="1">
              <a:off x="5996781" y="1562100"/>
              <a:ext cx="0" cy="304800"/>
            </a:xfrm>
            <a:prstGeom prst="line">
              <a:avLst/>
            </a:prstGeom>
            <a:noFill/>
            <a:ln w="28575">
              <a:solidFill>
                <a:srgbClr val="F7360F"/>
              </a:solidFill>
              <a:round/>
              <a:headEnd/>
              <a:tailEnd type="triangle" w="med" len="med"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8" name="Line 34"/>
            <p:cNvSpPr>
              <a:spLocks noChangeShapeType="1"/>
            </p:cNvSpPr>
            <p:nvPr/>
          </p:nvSpPr>
          <p:spPr bwMode="auto">
            <a:xfrm flipV="1">
              <a:off x="6072981" y="3848100"/>
              <a:ext cx="0" cy="304800"/>
            </a:xfrm>
            <a:prstGeom prst="line">
              <a:avLst/>
            </a:prstGeom>
            <a:noFill/>
            <a:ln w="28575">
              <a:solidFill>
                <a:srgbClr val="F7360F"/>
              </a:solidFill>
              <a:round/>
              <a:headEnd/>
              <a:tailEnd type="triangle" w="med" len="med"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40" name="Text Box 36"/>
            <p:cNvSpPr txBox="1">
              <a:spLocks noChangeArrowheads="1"/>
            </p:cNvSpPr>
            <p:nvPr/>
          </p:nvSpPr>
          <p:spPr bwMode="auto">
            <a:xfrm>
              <a:off x="6453981" y="868918"/>
              <a:ext cx="1160449" cy="3549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(Existing)</a:t>
              </a:r>
              <a:endParaRPr lang="en-US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45" name="Picture 2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12274" y="779084"/>
              <a:ext cx="1053166" cy="523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6" name="TextBox 45"/>
          <p:cNvSpPr txBox="1"/>
          <p:nvPr/>
        </p:nvSpPr>
        <p:spPr>
          <a:xfrm>
            <a:off x="2343184" y="5810550"/>
            <a:ext cx="4990177" cy="373995"/>
          </a:xfrm>
          <a:prstGeom prst="rect">
            <a:avLst/>
          </a:prstGeom>
          <a:noFill/>
        </p:spPr>
        <p:txBody>
          <a:bodyPr wrap="none" lIns="96058" tIns="48029" rIns="96058" bIns="48029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u="sng" dirty="0" smtClean="0">
                <a:solidFill>
                  <a:srgbClr val="0000FF"/>
                </a:solidFill>
              </a:rPr>
              <a:t>Mission: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Studying the Physics of Strong Color Fields</a:t>
            </a:r>
          </a:p>
        </p:txBody>
      </p:sp>
      <p:sp>
        <p:nvSpPr>
          <p:cNvPr id="48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Date Placeholder 50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April 23, 2012</a:t>
            </a:r>
            <a:endParaRPr lang="en-GB"/>
          </a:p>
        </p:txBody>
      </p:sp>
      <p:sp>
        <p:nvSpPr>
          <p:cNvPr id="52" name="Slide Number Placeholder 5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sp>
        <p:nvSpPr>
          <p:cNvPr id="53" name="Footer Placeholder 5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XII Hadron Physics - Porto Alegre</a:t>
            </a:r>
            <a:endParaRPr lang="en-GB"/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The </a:t>
            </a:r>
            <a:r>
              <a:rPr lang="en-GB" sz="2900" b="1" dirty="0" err="1" smtClean="0">
                <a:solidFill>
                  <a:srgbClr val="FF0000"/>
                </a:solidFill>
              </a:rPr>
              <a:t>eRHIC</a:t>
            </a:r>
            <a:r>
              <a:rPr lang="en-GB" sz="2900" b="1" dirty="0" smtClean="0">
                <a:solidFill>
                  <a:srgbClr val="FF0000"/>
                </a:solidFill>
              </a:rPr>
              <a:t> idea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25297" y="739922"/>
            <a:ext cx="8846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Electron Ion Collider project (EIC) </a:t>
            </a:r>
            <a:r>
              <a:rPr lang="en-US" b="1" dirty="0" smtClean="0"/>
              <a:t>-&gt; 2 options: </a:t>
            </a:r>
            <a:r>
              <a:rPr lang="en-US" b="1" dirty="0" smtClean="0">
                <a:solidFill>
                  <a:srgbClr val="000090"/>
                </a:solidFill>
              </a:rPr>
              <a:t>Brookhaven National Laboratory (</a:t>
            </a:r>
            <a:r>
              <a:rPr lang="en-US" b="1" dirty="0" err="1" smtClean="0">
                <a:solidFill>
                  <a:srgbClr val="000090"/>
                </a:solidFill>
              </a:rPr>
              <a:t>eRHIC</a:t>
            </a:r>
            <a:r>
              <a:rPr lang="en-US" b="1" dirty="0" smtClean="0">
                <a:solidFill>
                  <a:srgbClr val="000090"/>
                </a:solidFill>
              </a:rPr>
              <a:t>) </a:t>
            </a:r>
          </a:p>
          <a:p>
            <a:r>
              <a:rPr lang="en-US" b="1" dirty="0" smtClean="0"/>
              <a:t>                                                                                     </a:t>
            </a:r>
            <a:r>
              <a:rPr lang="en-US" b="1" dirty="0" smtClean="0">
                <a:solidFill>
                  <a:srgbClr val="008000"/>
                </a:solidFill>
              </a:rPr>
              <a:t>Thomas Jefferson National Laboratory (ELIC) </a:t>
            </a:r>
            <a:endParaRPr lang="en-US" b="1" dirty="0">
              <a:solidFill>
                <a:srgbClr val="008000"/>
              </a:solidFill>
            </a:endParaRPr>
          </a:p>
        </p:txBody>
      </p:sp>
      <p:pic>
        <p:nvPicPr>
          <p:cNvPr id="50" name="Picture 15" descr="EIClog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3668" y="1052043"/>
            <a:ext cx="511768" cy="465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q</a:t>
            </a:r>
            <a:r>
              <a:rPr lang="en-GB" sz="2800" b="1" baseline="-25000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g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vs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E</a:t>
            </a:r>
            <a:r>
              <a:rPr lang="en-GB" sz="2800" b="1" baseline="-25000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g</a:t>
            </a:r>
            <a:endParaRPr lang="en-GB" sz="2800" b="1" baseline="-25000" dirty="0">
              <a:solidFill>
                <a:srgbClr val="CC0000"/>
              </a:solidFill>
              <a:latin typeface="Symbol" charset="2"/>
              <a:ea typeface="DejaVu Sans" charset="0"/>
              <a:cs typeface="Symbol" charset="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04508" y="749443"/>
            <a:ext cx="993819" cy="3693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20 X 250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2" name="Picture 11" descr="20x250_dvcs_ffsallm_thetag_vs_pt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9236" y="714436"/>
            <a:ext cx="4536567" cy="4536567"/>
          </a:xfrm>
          <a:prstGeom prst="rect">
            <a:avLst/>
          </a:prstGeom>
        </p:spPr>
      </p:pic>
      <p:pic>
        <p:nvPicPr>
          <p:cNvPr id="13" name="Picture 12" descr="20x250_dvcs_gpd_thetag_vs_pt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630113" y="714436"/>
            <a:ext cx="4536567" cy="4536567"/>
          </a:xfrm>
          <a:prstGeom prst="rect">
            <a:avLst/>
          </a:prstGeom>
        </p:spPr>
      </p:pic>
      <p:sp>
        <p:nvSpPr>
          <p:cNvPr id="1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" name="Picture 15" descr="20x250_dvcs_gpd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5471555" y="2346387"/>
            <a:ext cx="3240405" cy="1617345"/>
          </a:xfrm>
          <a:prstGeom prst="rect">
            <a:avLst/>
          </a:prstGeom>
        </p:spPr>
      </p:pic>
      <p:pic>
        <p:nvPicPr>
          <p:cNvPr id="17" name="Picture 16" descr="20x250_dvcs_ffsallm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846283" y="2346387"/>
            <a:ext cx="3240405" cy="1617345"/>
          </a:xfrm>
          <a:prstGeom prst="rect">
            <a:avLst/>
          </a:prstGeom>
        </p:spPr>
      </p:pic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q</a:t>
            </a:r>
            <a:r>
              <a:rPr lang="en-GB" sz="2800" b="1" baseline="-25000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g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vs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E</a:t>
            </a:r>
            <a:r>
              <a:rPr lang="en-GB" sz="2800" b="1" baseline="-25000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g</a:t>
            </a:r>
            <a:endParaRPr lang="en-GB" sz="2800" b="1" baseline="-25000" dirty="0">
              <a:solidFill>
                <a:srgbClr val="CC0000"/>
              </a:solidFill>
              <a:latin typeface="Symbol" charset="2"/>
              <a:ea typeface="DejaVu Sans" charset="0"/>
              <a:cs typeface="Symbol" charset="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04508" y="749443"/>
            <a:ext cx="993819" cy="3693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10 X 100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4" name="Picture 13" descr="10x100_dvcs_ffsallm_thetag_vs_pt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30779" y="714436"/>
            <a:ext cx="4536567" cy="4536567"/>
          </a:xfrm>
          <a:prstGeom prst="rect">
            <a:avLst/>
          </a:prstGeom>
        </p:spPr>
      </p:pic>
      <p:pic>
        <p:nvPicPr>
          <p:cNvPr id="17" name="Picture 16" descr="10x100_dvcs_gpd_thetag_vs_pt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585168" y="714436"/>
            <a:ext cx="4536567" cy="4536567"/>
          </a:xfrm>
          <a:prstGeom prst="rect">
            <a:avLst/>
          </a:prstGeom>
        </p:spPr>
      </p:pic>
      <p:pic>
        <p:nvPicPr>
          <p:cNvPr id="18" name="Picture 17" descr="20x250_dvcs_gpd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5415253" y="2346387"/>
            <a:ext cx="3240405" cy="1617345"/>
          </a:xfrm>
          <a:prstGeom prst="rect">
            <a:avLst/>
          </a:prstGeom>
        </p:spPr>
      </p:pic>
      <p:pic>
        <p:nvPicPr>
          <p:cNvPr id="19" name="Picture 18" descr="20x250_dvcs_ffsallm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801321" y="2346387"/>
            <a:ext cx="3240405" cy="1617345"/>
          </a:xfrm>
          <a:prstGeom prst="rect">
            <a:avLst/>
          </a:prstGeom>
        </p:spPr>
      </p:pic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grpSp>
        <p:nvGrpSpPr>
          <p:cNvPr id="6" name="Group 16"/>
          <p:cNvGrpSpPr/>
          <p:nvPr/>
        </p:nvGrpSpPr>
        <p:grpSpPr>
          <a:xfrm>
            <a:off x="0" y="533400"/>
            <a:ext cx="4622800" cy="4622800"/>
            <a:chOff x="0" y="533400"/>
            <a:chExt cx="4622800" cy="4622800"/>
          </a:xfrm>
        </p:grpSpPr>
        <p:pic>
          <p:nvPicPr>
            <p:cNvPr id="7" name="Picture 6" descr="20x250_bh_dvcs_y_nocuts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0" y="533400"/>
              <a:ext cx="4622800" cy="462280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168400" y="1238429"/>
              <a:ext cx="45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BH</a:t>
              </a: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320800" y="3313668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DVCS</a:t>
              </a:r>
              <a:endParaRPr lang="en-US" dirty="0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406900" y="533400"/>
            <a:ext cx="4737100" cy="4737100"/>
            <a:chOff x="4406900" y="533400"/>
            <a:chExt cx="4737100" cy="4737100"/>
          </a:xfrm>
        </p:grpSpPr>
        <p:pic>
          <p:nvPicPr>
            <p:cNvPr id="5" name="Picture 4" descr="5x100_bh_dvcs_y_nocuts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4406900" y="533400"/>
              <a:ext cx="4737100" cy="4737100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5715997" y="1238429"/>
              <a:ext cx="45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BH</a:t>
              </a:r>
              <a:endParaRPr 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868397" y="3313668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DVCS</a:t>
              </a:r>
              <a:endParaRPr lang="en-US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22300" y="5613400"/>
            <a:ext cx="2557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BH dominates at large </a:t>
            </a:r>
            <a:r>
              <a:rPr lang="en-US" dirty="0" err="1" smtClean="0"/>
              <a:t>y</a:t>
            </a:r>
            <a:r>
              <a:rPr lang="en-US" dirty="0" smtClean="0"/>
              <a:t>. </a:t>
            </a:r>
          </a:p>
          <a:p>
            <a:pPr>
              <a:buFont typeface="Arial"/>
              <a:buChar char="•"/>
            </a:pPr>
            <a:r>
              <a:rPr lang="en-US" dirty="0" smtClean="0"/>
              <a:t> DVCS </a:t>
            </a:r>
            <a:r>
              <a:rPr lang="en-US" dirty="0" err="1" smtClean="0"/>
              <a:t>dropes</a:t>
            </a:r>
            <a:r>
              <a:rPr lang="en-US" dirty="0" smtClean="0"/>
              <a:t> with  </a:t>
            </a:r>
            <a:r>
              <a:rPr lang="en-US" dirty="0" err="1" smtClean="0"/>
              <a:t>y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5" name="Up Arrow 14"/>
          <p:cNvSpPr/>
          <p:nvPr/>
        </p:nvSpPr>
        <p:spPr>
          <a:xfrm>
            <a:off x="2590800" y="4927600"/>
            <a:ext cx="215900" cy="342900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pic>
        <p:nvPicPr>
          <p:cNvPr id="5" name="Picture 4" descr="20x250_gpd_bhfrac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33500" y="736680"/>
            <a:ext cx="6756399" cy="4050028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rot="5400000" flipH="1" flipV="1">
            <a:off x="2146300" y="2730500"/>
            <a:ext cx="1016000" cy="203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081091" y="3327400"/>
            <a:ext cx="1171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000090"/>
                </a:solidFill>
              </a:rPr>
              <a:t>Effect of the cuts</a:t>
            </a:r>
            <a:endParaRPr lang="en-US" sz="1400" b="1" dirty="0">
              <a:solidFill>
                <a:srgbClr val="00009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4655066"/>
            <a:ext cx="812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effect of the cut for the 20x250 conf. is that BH never exceeds 70% of the sample </a:t>
            </a:r>
            <a:endParaRPr lang="en-US" dirty="0"/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 - overall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2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pic>
        <p:nvPicPr>
          <p:cNvPr id="5" name="Picture 4" descr="5x2100_gpd_bhfrac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850900" y="693047"/>
            <a:ext cx="7299318" cy="43754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9400" y="5035952"/>
            <a:ext cx="8645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for the 5x100 conf. is that BH can be a problem at large </a:t>
            </a:r>
            <a:r>
              <a:rPr lang="en-US" dirty="0" err="1" smtClean="0"/>
              <a:t>y</a:t>
            </a:r>
            <a:r>
              <a:rPr lang="en-US" dirty="0" smtClean="0"/>
              <a:t> and large </a:t>
            </a:r>
            <a:r>
              <a:rPr lang="en-US" dirty="0" err="1" smtClean="0"/>
              <a:t>t</a:t>
            </a:r>
            <a:r>
              <a:rPr lang="en-US" dirty="0" smtClean="0"/>
              <a:t>, depending on the bin </a:t>
            </a:r>
            <a:endParaRPr lang="en-US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 - overall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t-xsec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 (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ep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 -&gt; </a:t>
            </a:r>
            <a:r>
              <a:rPr lang="en-GB" sz="2800" b="1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g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p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)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66258" y="1384520"/>
            <a:ext cx="697948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90"/>
                </a:solidFill>
              </a:rPr>
              <a:t>Selection criteria:</a:t>
            </a:r>
          </a:p>
          <a:p>
            <a:endParaRPr lang="en-US" dirty="0" smtClean="0"/>
          </a:p>
          <a:p>
            <a:r>
              <a:rPr lang="en-US" dirty="0" smtClean="0"/>
              <a:t>0.01 &lt; </a:t>
            </a:r>
            <a:r>
              <a:rPr lang="en-US" dirty="0" err="1" smtClean="0"/>
              <a:t>y</a:t>
            </a:r>
            <a:r>
              <a:rPr lang="en-US" dirty="0" smtClean="0"/>
              <a:t> &lt; 0.6 </a:t>
            </a:r>
            <a:br>
              <a:rPr lang="en-US" dirty="0" smtClean="0"/>
            </a:br>
            <a:r>
              <a:rPr lang="en-US" dirty="0" err="1" smtClean="0"/>
              <a:t>θγ</a:t>
            </a:r>
            <a:r>
              <a:rPr lang="en-US" dirty="0" smtClean="0"/>
              <a:t> &lt; 2x10</a:t>
            </a:r>
            <a:r>
              <a:rPr lang="en-US" baseline="30000" dirty="0" smtClean="0"/>
              <a:t>-2 </a:t>
            </a:r>
            <a:r>
              <a:rPr lang="en-US" dirty="0" err="1" smtClean="0"/>
              <a:t>rad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θel</a:t>
            </a:r>
            <a:r>
              <a:rPr lang="en-US" dirty="0" smtClean="0"/>
              <a:t>&lt; 2x10</a:t>
            </a:r>
            <a:r>
              <a:rPr lang="en-US" baseline="30000" dirty="0" smtClean="0"/>
              <a:t>-2</a:t>
            </a:r>
            <a:r>
              <a:rPr lang="en-US" dirty="0" smtClean="0"/>
              <a:t> </a:t>
            </a:r>
            <a:r>
              <a:rPr lang="en-US" dirty="0" err="1" smtClean="0"/>
              <a:t>rad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Eγ &gt; 1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Eel &gt; 1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  </a:t>
            </a:r>
            <a:r>
              <a:rPr lang="en-US" dirty="0" err="1" smtClean="0"/>
              <a:t>b</a:t>
            </a:r>
            <a:r>
              <a:rPr lang="en-US" dirty="0" smtClean="0"/>
              <a:t>=5.6 GeV</a:t>
            </a:r>
            <a:r>
              <a:rPr lang="en-US" baseline="30000" dirty="0" smtClean="0"/>
              <a:t>-2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3356" y="4804217"/>
            <a:ext cx="6520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10 </a:t>
            </a:r>
            <a:r>
              <a:rPr lang="en-US" sz="1600" b="1" dirty="0" err="1" smtClean="0"/>
              <a:t>x</a:t>
            </a:r>
            <a:r>
              <a:rPr lang="en-US" sz="1600" b="1" dirty="0" smtClean="0"/>
              <a:t>-bins ; 5 Q</a:t>
            </a:r>
            <a:r>
              <a:rPr lang="en-US" sz="1600" b="1" baseline="30000" dirty="0" smtClean="0"/>
              <a:t>2</a:t>
            </a:r>
            <a:r>
              <a:rPr lang="en-US" sz="1600" b="1" dirty="0" smtClean="0"/>
              <a:t>-bins</a:t>
            </a:r>
          </a:p>
        </p:txBody>
      </p:sp>
      <p:pic>
        <p:nvPicPr>
          <p:cNvPr id="30" name="Picture 29" descr="plotX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2319174" y="693796"/>
            <a:ext cx="6783792" cy="3646288"/>
          </a:xfrm>
          <a:prstGeom prst="rect">
            <a:avLst/>
          </a:prstGeom>
        </p:spPr>
      </p:pic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91281" y="3646715"/>
          <a:ext cx="731837" cy="328613"/>
        </p:xfrm>
        <a:graphic>
          <a:graphicData uri="http://schemas.openxmlformats.org/presentationml/2006/ole">
            <p:oleObj spid="_x0000_s194562" name="Equation" r:id="rId5" imgW="368300" imgH="165100" progId="Equation.3">
              <p:embed/>
            </p:oleObj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2920001" y="3277383"/>
            <a:ext cx="712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HERA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12855" y="3277383"/>
            <a:ext cx="760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90"/>
                </a:solidFill>
              </a:rPr>
              <a:t>eRHIC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20x250_dvcs_gpd_xsect_smear_panel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63500" y="-196850"/>
            <a:ext cx="5402580" cy="647699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33591" y="4669388"/>
            <a:ext cx="15973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FF"/>
                </a:solidFill>
              </a:rPr>
              <a:t>(~ 3.5 weeks EIC)</a:t>
            </a:r>
            <a:endParaRPr lang="en-US" sz="1600" b="1" dirty="0">
              <a:solidFill>
                <a:srgbClr val="0000FF"/>
              </a:solidFill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5226050" y="825500"/>
          <a:ext cx="2271713" cy="782638"/>
        </p:xfrm>
        <a:graphic>
          <a:graphicData uri="http://schemas.openxmlformats.org/presentationml/2006/ole">
            <p:oleObj spid="_x0000_s152578" name="Equation" r:id="rId5" imgW="1143000" imgH="393700" progId="Equation.3">
              <p:embed/>
            </p:oleObj>
          </a:graphicData>
        </a:graphic>
      </p:graphicFrame>
      <p:sp>
        <p:nvSpPr>
          <p:cNvPr id="11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93189" name="Object 5"/>
          <p:cNvGraphicFramePr>
            <a:graphicFrameLocks noChangeAspect="1"/>
          </p:cNvGraphicFramePr>
          <p:nvPr/>
        </p:nvGraphicFramePr>
        <p:xfrm>
          <a:off x="7954962" y="866219"/>
          <a:ext cx="731838" cy="328613"/>
        </p:xfrm>
        <a:graphic>
          <a:graphicData uri="http://schemas.openxmlformats.org/presentationml/2006/ole">
            <p:oleObj spid="_x0000_s152579" name="Equation" r:id="rId6" imgW="368300" imgH="165100" progId="Equation.3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942627" y="1287165"/>
            <a:ext cx="897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b</a:t>
            </a:r>
            <a:r>
              <a:rPr lang="en-US" sz="2400" b="1" dirty="0" smtClean="0">
                <a:solidFill>
                  <a:srgbClr val="FF0000"/>
                </a:solidFill>
              </a:rPr>
              <a:t>=5.6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5251430" y="127111"/>
            <a:ext cx="3824247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dσ/d|t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|- Stage 2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20x250_dvcs_gpd_xsect_smear_panel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63500" y="760077"/>
            <a:ext cx="5402580" cy="540258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14632" y="4604816"/>
            <a:ext cx="15973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FF"/>
                </a:solidFill>
              </a:rPr>
              <a:t>(~ 1 year EIC)</a:t>
            </a:r>
            <a:endParaRPr lang="en-US" sz="1600" b="1" dirty="0">
              <a:solidFill>
                <a:srgbClr val="0000FF"/>
              </a:solidFill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5226050" y="825500"/>
          <a:ext cx="2271713" cy="782638"/>
        </p:xfrm>
        <a:graphic>
          <a:graphicData uri="http://schemas.openxmlformats.org/presentationml/2006/ole">
            <p:oleObj spid="_x0000_s174082" name="Equation" r:id="rId5" imgW="1143000" imgH="393700" progId="Equation.3">
              <p:embed/>
            </p:oleObj>
          </a:graphicData>
        </a:graphic>
      </p:graphicFrame>
      <p:sp>
        <p:nvSpPr>
          <p:cNvPr id="11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93189" name="Object 5"/>
          <p:cNvGraphicFramePr>
            <a:graphicFrameLocks noChangeAspect="1"/>
          </p:cNvGraphicFramePr>
          <p:nvPr/>
        </p:nvGraphicFramePr>
        <p:xfrm>
          <a:off x="7954962" y="866219"/>
          <a:ext cx="731838" cy="328613"/>
        </p:xfrm>
        <a:graphic>
          <a:graphicData uri="http://schemas.openxmlformats.org/presentationml/2006/ole">
            <p:oleObj spid="_x0000_s174083" name="Equation" r:id="rId6" imgW="368300" imgH="165100" progId="Equation.3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942627" y="1287165"/>
            <a:ext cx="897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b</a:t>
            </a:r>
            <a:r>
              <a:rPr lang="en-US" sz="2400" b="1" dirty="0" smtClean="0">
                <a:solidFill>
                  <a:srgbClr val="FF0000"/>
                </a:solidFill>
              </a:rPr>
              <a:t>=5.6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39998" y="1793319"/>
            <a:ext cx="39164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Arial"/>
              <a:buChar char="•"/>
            </a:pPr>
            <a:r>
              <a:rPr lang="en-US" b="1" dirty="0" smtClean="0"/>
              <a:t>Resolution: uniform assumed ~20%</a:t>
            </a:r>
          </a:p>
          <a:p>
            <a:pPr marL="177800" indent="-177800"/>
            <a:endParaRPr lang="en-US" b="1" dirty="0" smtClean="0"/>
          </a:p>
          <a:p>
            <a:pPr marL="173038" indent="-173038">
              <a:buFont typeface="Arial"/>
              <a:buChar char="•"/>
            </a:pPr>
            <a:r>
              <a:rPr lang="en-US" b="1" dirty="0" smtClean="0"/>
              <a:t>Large-|</a:t>
            </a:r>
            <a:r>
              <a:rPr lang="en-US" b="1" dirty="0" err="1" smtClean="0"/>
              <a:t>t</a:t>
            </a:r>
            <a:r>
              <a:rPr lang="en-US" b="1" dirty="0" smtClean="0"/>
              <a:t>| -&gt; |</a:t>
            </a:r>
            <a:r>
              <a:rPr lang="en-US" b="1" dirty="0" err="1" smtClean="0"/>
              <a:t>t</a:t>
            </a:r>
            <a:r>
              <a:rPr lang="en-US" b="1" dirty="0" smtClean="0"/>
              <a:t>| is reconstructed using the main detector</a:t>
            </a:r>
            <a:endParaRPr lang="en-US" b="1" dirty="0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5251430" y="127111"/>
            <a:ext cx="3824247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dσ/d|t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|- Stage 2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pic>
        <p:nvPicPr>
          <p:cNvPr id="7" name="Picture 6" descr="plot-BCA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219677" y="2584853"/>
            <a:ext cx="9144001" cy="39052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3028" y="1094648"/>
            <a:ext cx="4755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Arial"/>
              <a:buChar char="•"/>
            </a:pPr>
            <a:r>
              <a:rPr lang="en-US" dirty="0" smtClean="0"/>
              <a:t>Electron and photon clusters are </a:t>
            </a:r>
            <a:r>
              <a:rPr lang="en-US" dirty="0" err="1" smtClean="0"/>
              <a:t>ofter</a:t>
            </a:r>
            <a:r>
              <a:rPr lang="en-US" dirty="0" smtClean="0"/>
              <a:t> very close! </a:t>
            </a:r>
            <a:endParaRPr lang="en-US" dirty="0" smtClean="0">
              <a:solidFill>
                <a:srgbClr val="000090"/>
              </a:solidFill>
            </a:endParaRPr>
          </a:p>
          <a:p>
            <a:pPr marL="177800" indent="-177800">
              <a:buFont typeface="Arial"/>
              <a:buChar char="•"/>
            </a:pPr>
            <a:r>
              <a:rPr lang="en-US" dirty="0" smtClean="0">
                <a:solidFill>
                  <a:srgbClr val="000090"/>
                </a:solidFill>
              </a:rPr>
              <a:t>can affect the phi distribution reconstruction! </a:t>
            </a:r>
            <a:endParaRPr lang="en-US" dirty="0"/>
          </a:p>
        </p:txBody>
      </p:sp>
      <p:sp>
        <p:nvSpPr>
          <p:cNvPr id="13" name="Notched Right Arrow 12"/>
          <p:cNvSpPr/>
          <p:nvPr/>
        </p:nvSpPr>
        <p:spPr>
          <a:xfrm>
            <a:off x="4646853" y="1344261"/>
            <a:ext cx="1016000" cy="431800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683251" y="986693"/>
            <a:ext cx="34607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Crucial!</a:t>
            </a:r>
          </a:p>
          <a:p>
            <a:pPr algn="ctr"/>
            <a:r>
              <a:rPr lang="en-US" dirty="0" smtClean="0">
                <a:solidFill>
                  <a:srgbClr val="000090"/>
                </a:solidFill>
              </a:rPr>
              <a:t>Our </a:t>
            </a:r>
            <a:r>
              <a:rPr lang="en-US" dirty="0" err="1" smtClean="0">
                <a:solidFill>
                  <a:srgbClr val="000090"/>
                </a:solidFill>
              </a:rPr>
              <a:t>em</a:t>
            </a:r>
            <a:r>
              <a:rPr lang="en-US" dirty="0" smtClean="0">
                <a:solidFill>
                  <a:srgbClr val="000090"/>
                </a:solidFill>
              </a:rPr>
              <a:t> cal must distinguish two clusters within the order of 1 deg</a:t>
            </a:r>
          </a:p>
          <a:p>
            <a:pPr algn="ctr"/>
            <a:r>
              <a:rPr lang="en-US" i="1" dirty="0" smtClean="0">
                <a:solidFill>
                  <a:srgbClr val="000090"/>
                </a:solidFill>
              </a:rPr>
              <a:t>More studies on-going…</a:t>
            </a:r>
            <a:endParaRPr lang="en-US" i="1" dirty="0">
              <a:solidFill>
                <a:srgbClr val="00009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4"/>
          <p:cNvGrpSpPr>
            <a:grpSpLocks noChangeAspect="1"/>
          </p:cNvGrpSpPr>
          <p:nvPr/>
        </p:nvGrpSpPr>
        <p:grpSpPr>
          <a:xfrm>
            <a:off x="136916" y="776972"/>
            <a:ext cx="8523851" cy="5189092"/>
            <a:chOff x="-161717" y="552450"/>
            <a:chExt cx="8924925" cy="5526087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28783" y="552450"/>
              <a:ext cx="8734425" cy="5526087"/>
              <a:chOff x="0" y="0"/>
              <a:chExt cx="7824" cy="4951"/>
            </a:xfrm>
          </p:grpSpPr>
          <p:pic>
            <p:nvPicPr>
              <p:cNvPr id="62" name="Picture 3"/>
              <p:cNvPicPr>
                <a:picLocks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7824" cy="495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63" name="Rectangle 4"/>
              <p:cNvSpPr>
                <a:spLocks/>
              </p:cNvSpPr>
              <p:nvPr/>
            </p:nvSpPr>
            <p:spPr bwMode="auto">
              <a:xfrm>
                <a:off x="3626" y="805"/>
                <a:ext cx="978" cy="523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21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RHIC</a:t>
                </a:r>
              </a:p>
            </p:txBody>
          </p:sp>
          <p:sp>
            <p:nvSpPr>
              <p:cNvPr id="64" name="Rectangle 5"/>
              <p:cNvSpPr>
                <a:spLocks/>
              </p:cNvSpPr>
              <p:nvPr/>
            </p:nvSpPr>
            <p:spPr bwMode="auto">
              <a:xfrm>
                <a:off x="5879" y="686"/>
                <a:ext cx="1186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BRAHMS</a:t>
                </a:r>
              </a:p>
            </p:txBody>
          </p:sp>
          <p:sp>
            <p:nvSpPr>
              <p:cNvPr id="65" name="Rectangle 6"/>
              <p:cNvSpPr>
                <a:spLocks/>
              </p:cNvSpPr>
              <p:nvPr/>
            </p:nvSpPr>
            <p:spPr bwMode="auto">
              <a:xfrm>
                <a:off x="2125" y="666"/>
                <a:ext cx="1186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PHOBOS</a:t>
                </a:r>
              </a:p>
            </p:txBody>
          </p:sp>
          <p:sp>
            <p:nvSpPr>
              <p:cNvPr id="66" name="Rectangle 7"/>
              <p:cNvSpPr>
                <a:spLocks/>
              </p:cNvSpPr>
              <p:nvPr/>
            </p:nvSpPr>
            <p:spPr bwMode="auto">
              <a:xfrm>
                <a:off x="1345" y="1060"/>
                <a:ext cx="1052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PHENIX</a:t>
                </a:r>
              </a:p>
            </p:txBody>
          </p:sp>
          <p:sp>
            <p:nvSpPr>
              <p:cNvPr id="67" name="Rectangle 8"/>
              <p:cNvSpPr>
                <a:spLocks/>
              </p:cNvSpPr>
              <p:nvPr/>
            </p:nvSpPr>
            <p:spPr bwMode="auto">
              <a:xfrm>
                <a:off x="2927" y="1254"/>
                <a:ext cx="778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STAR</a:t>
                </a:r>
              </a:p>
            </p:txBody>
          </p:sp>
          <p:sp>
            <p:nvSpPr>
              <p:cNvPr id="68" name="Rectangle 9"/>
              <p:cNvSpPr>
                <a:spLocks/>
              </p:cNvSpPr>
              <p:nvPr/>
            </p:nvSpPr>
            <p:spPr bwMode="auto">
              <a:xfrm>
                <a:off x="1212" y="2764"/>
                <a:ext cx="885" cy="522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21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AGS</a:t>
                </a:r>
              </a:p>
            </p:txBody>
          </p:sp>
          <p:sp>
            <p:nvSpPr>
              <p:cNvPr id="69" name="Oval 10"/>
              <p:cNvSpPr>
                <a:spLocks/>
              </p:cNvSpPr>
              <p:nvPr/>
            </p:nvSpPr>
            <p:spPr bwMode="auto">
              <a:xfrm>
                <a:off x="593" y="368"/>
                <a:ext cx="6759" cy="1539"/>
              </a:xfrm>
              <a:prstGeom prst="ellipse">
                <a:avLst/>
              </a:prstGeom>
              <a:noFill/>
              <a:ln w="381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0" name="Rectangle 11"/>
              <p:cNvSpPr>
                <a:spLocks/>
              </p:cNvSpPr>
              <p:nvPr/>
            </p:nvSpPr>
            <p:spPr bwMode="auto">
              <a:xfrm>
                <a:off x="2927" y="1644"/>
                <a:ext cx="412" cy="435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1" name="Rectangle 12"/>
              <p:cNvSpPr>
                <a:spLocks/>
              </p:cNvSpPr>
              <p:nvPr/>
            </p:nvSpPr>
            <p:spPr bwMode="auto">
              <a:xfrm>
                <a:off x="459" y="1097"/>
                <a:ext cx="412" cy="434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2" name="Rectangle 13"/>
              <p:cNvSpPr>
                <a:spLocks/>
              </p:cNvSpPr>
              <p:nvPr/>
            </p:nvSpPr>
            <p:spPr bwMode="auto">
              <a:xfrm>
                <a:off x="2513" y="232"/>
                <a:ext cx="414" cy="434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3" name="Rectangle 14"/>
              <p:cNvSpPr>
                <a:spLocks/>
              </p:cNvSpPr>
              <p:nvPr/>
            </p:nvSpPr>
            <p:spPr bwMode="auto">
              <a:xfrm>
                <a:off x="6613" y="445"/>
                <a:ext cx="414" cy="432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4" name="Oval 15"/>
              <p:cNvSpPr>
                <a:spLocks/>
              </p:cNvSpPr>
              <p:nvPr/>
            </p:nvSpPr>
            <p:spPr bwMode="auto">
              <a:xfrm>
                <a:off x="872" y="2764"/>
                <a:ext cx="1640" cy="567"/>
              </a:xfrm>
              <a:prstGeom prst="ellipse">
                <a:avLst/>
              </a:prstGeom>
              <a:noFill/>
              <a:ln w="381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5" name="Line 16"/>
              <p:cNvSpPr>
                <a:spLocks noChangeShapeType="1"/>
              </p:cNvSpPr>
              <p:nvPr/>
            </p:nvSpPr>
            <p:spPr bwMode="auto">
              <a:xfrm>
                <a:off x="629" y="2906"/>
                <a:ext cx="340" cy="616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6" name="Line 17"/>
              <p:cNvSpPr>
                <a:spLocks noChangeShapeType="1"/>
              </p:cNvSpPr>
              <p:nvPr/>
            </p:nvSpPr>
            <p:spPr bwMode="auto">
              <a:xfrm>
                <a:off x="1937" y="4126"/>
                <a:ext cx="2696" cy="183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7" name="Line 18"/>
              <p:cNvSpPr>
                <a:spLocks noChangeShapeType="1"/>
              </p:cNvSpPr>
              <p:nvPr/>
            </p:nvSpPr>
            <p:spPr bwMode="auto">
              <a:xfrm rot="10800000" flipH="1">
                <a:off x="2430" y="1995"/>
                <a:ext cx="596" cy="430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grpSp>
            <p:nvGrpSpPr>
              <p:cNvPr id="4" name="Group 19"/>
              <p:cNvGrpSpPr>
                <a:grpSpLocks/>
              </p:cNvGrpSpPr>
              <p:nvPr/>
            </p:nvGrpSpPr>
            <p:grpSpPr bwMode="auto">
              <a:xfrm rot="10800000" flipH="1">
                <a:off x="2142" y="1864"/>
                <a:ext cx="885" cy="133"/>
                <a:chOff x="0" y="0"/>
                <a:chExt cx="885" cy="132"/>
              </a:xfrm>
            </p:grpSpPr>
            <p:sp>
              <p:nvSpPr>
                <p:cNvPr id="86" name="Freeform 20"/>
                <p:cNvSpPr>
                  <a:spLocks/>
                </p:cNvSpPr>
                <p:nvPr/>
              </p:nvSpPr>
              <p:spPr bwMode="auto">
                <a:xfrm>
                  <a:off x="782" y="2"/>
                  <a:ext cx="101" cy="130"/>
                </a:xfrm>
                <a:custGeom>
                  <a:avLst/>
                  <a:gdLst/>
                  <a:ahLst/>
                  <a:cxnLst>
                    <a:cxn ang="0">
                      <a:pos x="16615" y="0"/>
                    </a:cxn>
                    <a:cxn ang="0">
                      <a:pos x="0" y="21600"/>
                    </a:cxn>
                  </a:cxnLst>
                  <a:rect l="0" t="0" r="r" b="b"/>
                  <a:pathLst>
                    <a:path w="18351" h="21600">
                      <a:moveTo>
                        <a:pt x="16615" y="0"/>
                      </a:moveTo>
                      <a:cubicBezTo>
                        <a:pt x="21600" y="7405"/>
                        <a:pt x="15783" y="14968"/>
                        <a:pt x="0" y="21600"/>
                      </a:cubicBezTo>
                    </a:path>
                  </a:pathLst>
                </a:custGeom>
                <a:noFill/>
                <a:ln w="25400" cap="flat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  <p:sp>
              <p:nvSpPr>
                <p:cNvPr id="87" name="AutoShape 21"/>
                <p:cNvSpPr>
                  <a:spLocks/>
                </p:cNvSpPr>
                <p:nvPr/>
              </p:nvSpPr>
              <p:spPr bwMode="auto">
                <a:xfrm>
                  <a:off x="0" y="0"/>
                  <a:ext cx="885" cy="130"/>
                </a:xfrm>
                <a:custGeom>
                  <a:avLst/>
                  <a:gdLst>
                    <a:gd name="T0" fmla="*/ 10800 w 21172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172" h="21600">
                      <a:moveTo>
                        <a:pt x="20944" y="0"/>
                      </a:moveTo>
                      <a:cubicBezTo>
                        <a:pt x="21600" y="7405"/>
                        <a:pt x="20834" y="14968"/>
                        <a:pt x="18756" y="21600"/>
                      </a:cubicBezTo>
                      <a:lnTo>
                        <a:pt x="0" y="5185"/>
                      </a:lnTo>
                      <a:close/>
                      <a:moveTo>
                        <a:pt x="20944" y="0"/>
                      </a:moveTo>
                    </a:path>
                  </a:pathLst>
                </a:custGeom>
                <a:noFill/>
                <a:ln w="25400" cap="flat">
                  <a:noFill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</p:grpSp>
          <p:grpSp>
            <p:nvGrpSpPr>
              <p:cNvPr id="5" name="Group 22"/>
              <p:cNvGrpSpPr>
                <a:grpSpLocks/>
              </p:cNvGrpSpPr>
              <p:nvPr/>
            </p:nvGrpSpPr>
            <p:grpSpPr bwMode="auto">
              <a:xfrm flipH="1">
                <a:off x="3021" y="1894"/>
                <a:ext cx="462" cy="279"/>
                <a:chOff x="0" y="-1"/>
                <a:chExt cx="461" cy="279"/>
              </a:xfrm>
            </p:grpSpPr>
            <p:sp>
              <p:nvSpPr>
                <p:cNvPr id="84" name="Freeform 23"/>
                <p:cNvSpPr>
                  <a:spLocks/>
                </p:cNvSpPr>
                <p:nvPr/>
              </p:nvSpPr>
              <p:spPr bwMode="auto">
                <a:xfrm>
                  <a:off x="0" y="-1"/>
                  <a:ext cx="461" cy="10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1600" y="19837"/>
                    </a:cxn>
                  </a:cxnLst>
                  <a:rect l="0" t="0" r="r" b="b"/>
                  <a:pathLst>
                    <a:path w="21600" h="20092">
                      <a:moveTo>
                        <a:pt x="0" y="0"/>
                      </a:moveTo>
                      <a:cubicBezTo>
                        <a:pt x="8292" y="-1763"/>
                        <a:pt x="16429" y="5710"/>
                        <a:pt x="21600" y="19837"/>
                      </a:cubicBezTo>
                    </a:path>
                  </a:pathLst>
                </a:custGeom>
                <a:noFill/>
                <a:ln w="25400" cap="flat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  <p:sp>
              <p:nvSpPr>
                <p:cNvPr id="85" name="AutoShape 24"/>
                <p:cNvSpPr>
                  <a:spLocks/>
                </p:cNvSpPr>
                <p:nvPr/>
              </p:nvSpPr>
              <p:spPr bwMode="auto">
                <a:xfrm>
                  <a:off x="0" y="-1"/>
                  <a:ext cx="461" cy="279"/>
                </a:xfrm>
                <a:custGeom>
                  <a:avLst/>
                  <a:gdLst>
                    <a:gd name="T0" fmla="*/ 10800 w 21600"/>
                    <a:gd name="T1" fmla="+- 0 10800 598"/>
                    <a:gd name="T2" fmla="*/ 10800 h 21002"/>
                  </a:gdLst>
                  <a:ahLst/>
                  <a:cxnLst>
                    <a:cxn ang="0">
                      <a:pos x="T0" y="T2"/>
                    </a:cxn>
                  </a:cxnLst>
                  <a:rect l="0" t="0" r="r" b="b"/>
                  <a:pathLst>
                    <a:path w="21600" h="21002">
                      <a:moveTo>
                        <a:pt x="0" y="101"/>
                      </a:moveTo>
                      <a:cubicBezTo>
                        <a:pt x="8292" y="-598"/>
                        <a:pt x="16429" y="2366"/>
                        <a:pt x="21600" y="7969"/>
                      </a:cubicBezTo>
                      <a:lnTo>
                        <a:pt x="2397" y="21002"/>
                      </a:lnTo>
                      <a:close/>
                      <a:moveTo>
                        <a:pt x="0" y="101"/>
                      </a:moveTo>
                    </a:path>
                  </a:pathLst>
                </a:custGeom>
                <a:noFill/>
                <a:ln w="25400" cap="flat">
                  <a:noFill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</p:grpSp>
          <p:sp>
            <p:nvSpPr>
              <p:cNvPr id="80" name="Oval 25"/>
              <p:cNvSpPr>
                <a:spLocks/>
              </p:cNvSpPr>
              <p:nvPr/>
            </p:nvSpPr>
            <p:spPr bwMode="auto">
              <a:xfrm>
                <a:off x="617" y="2764"/>
                <a:ext cx="340" cy="195"/>
              </a:xfrm>
              <a:prstGeom prst="ellips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81" name="Line 26"/>
              <p:cNvSpPr>
                <a:spLocks noChangeShapeType="1"/>
              </p:cNvSpPr>
              <p:nvPr/>
            </p:nvSpPr>
            <p:spPr bwMode="auto">
              <a:xfrm>
                <a:off x="968" y="3522"/>
                <a:ext cx="968" cy="604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82" name="Line 27"/>
              <p:cNvSpPr>
                <a:spLocks noChangeShapeType="1"/>
              </p:cNvSpPr>
              <p:nvPr/>
            </p:nvSpPr>
            <p:spPr bwMode="auto">
              <a:xfrm>
                <a:off x="2433" y="2419"/>
                <a:ext cx="78" cy="565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83" name="Rectangle 28"/>
              <p:cNvSpPr>
                <a:spLocks/>
              </p:cNvSpPr>
              <p:nvPr/>
            </p:nvSpPr>
            <p:spPr bwMode="auto">
              <a:xfrm>
                <a:off x="3298" y="4310"/>
                <a:ext cx="1331" cy="398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TANDEMS</a:t>
                </a:r>
              </a:p>
            </p:txBody>
          </p:sp>
        </p:grpSp>
        <p:sp>
          <p:nvSpPr>
            <p:cNvPr id="88" name="Oval 29"/>
            <p:cNvSpPr>
              <a:spLocks/>
            </p:cNvSpPr>
            <p:nvPr/>
          </p:nvSpPr>
          <p:spPr bwMode="auto">
            <a:xfrm>
              <a:off x="3491121" y="2597150"/>
              <a:ext cx="106362" cy="106362"/>
            </a:xfrm>
            <a:prstGeom prst="ellipse">
              <a:avLst/>
            </a:prstGeom>
            <a:solidFill>
              <a:srgbClr val="FFFF3D"/>
            </a:solidFill>
            <a:ln w="12700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89" name="Oval 30"/>
            <p:cNvSpPr>
              <a:spLocks/>
            </p:cNvSpPr>
            <p:nvPr/>
          </p:nvSpPr>
          <p:spPr bwMode="auto">
            <a:xfrm>
              <a:off x="5162758" y="5300662"/>
              <a:ext cx="107950" cy="106363"/>
            </a:xfrm>
            <a:prstGeom prst="ellipse">
              <a:avLst/>
            </a:prstGeom>
            <a:solidFill>
              <a:srgbClr val="FD3FEB"/>
            </a:solidFill>
            <a:ln w="12700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90" name="Oval 31"/>
            <p:cNvSpPr>
              <a:spLocks/>
            </p:cNvSpPr>
            <p:nvPr/>
          </p:nvSpPr>
          <p:spPr bwMode="auto">
            <a:xfrm>
              <a:off x="3491121" y="2597150"/>
              <a:ext cx="106362" cy="106362"/>
            </a:xfrm>
            <a:prstGeom prst="ellipse">
              <a:avLst/>
            </a:prstGeom>
            <a:solidFill>
              <a:srgbClr val="5DA7F1"/>
            </a:solidFill>
            <a:ln w="12700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91" name="Rectangle 32"/>
            <p:cNvSpPr>
              <a:spLocks/>
            </p:cNvSpPr>
            <p:nvPr/>
          </p:nvSpPr>
          <p:spPr bwMode="auto">
            <a:xfrm>
              <a:off x="3622883" y="1739900"/>
              <a:ext cx="2901766" cy="22943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28573" bIns="0">
              <a:spAutoFit/>
            </a:bodyPr>
            <a:lstStyle/>
            <a:p>
              <a:pPr marL="28351"/>
              <a:r>
                <a:rPr lang="en-US" sz="1400" dirty="0" err="1">
                  <a:solidFill>
                    <a:srgbClr val="FD3FEB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cs typeface="Arial" pitchFamily="34" charset="0"/>
                  <a:sym typeface="Arial" pitchFamily="34" charset="0"/>
                </a:rPr>
                <a:t>v</a:t>
              </a:r>
              <a:r>
                <a:rPr lang="en-US" sz="1400" dirty="0">
                  <a:solidFill>
                    <a:srgbClr val="FD3FEB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cs typeface="Arial" pitchFamily="34" charset="0"/>
                  <a:sym typeface="Arial" pitchFamily="34" charset="0"/>
                </a:rPr>
                <a:t> = 0.99995</a:t>
              </a:r>
              <a:r>
                <a:rPr lang="en-US" sz="1400" dirty="0">
                  <a:solidFill>
                    <a:srgbClr val="FD3FEB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  <a:sym typeface="Symbol" pitchFamily="18" charset="2"/>
                </a:rPr>
                <a:t>⋅</a:t>
              </a:r>
              <a:r>
                <a:rPr lang="en-US" sz="1400" dirty="0">
                  <a:solidFill>
                    <a:srgbClr val="FD3FEB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cs typeface="Arial" pitchFamily="34" charset="0"/>
                  <a:sym typeface="Arial" pitchFamily="34" charset="0"/>
                </a:rPr>
                <a:t>c = 186,000 miles/sec</a:t>
              </a:r>
            </a:p>
          </p:txBody>
        </p:sp>
        <p:pic>
          <p:nvPicPr>
            <p:cNvPr id="92" name="Picture 36"/>
            <p:cNvPicPr>
              <a:picLocks noChangeArrowheads="1"/>
            </p:cNvPicPr>
            <p:nvPr/>
          </p:nvPicPr>
          <p:blipFill>
            <a:blip r:embed="rId3"/>
            <a:srcRect l="2487" t="18503" b="3085"/>
            <a:stretch>
              <a:fillRect/>
            </a:stretch>
          </p:blipFill>
          <p:spPr bwMode="auto">
            <a:xfrm>
              <a:off x="2927221" y="2225648"/>
              <a:ext cx="1438612" cy="1017614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</p:pic>
        <p:pic>
          <p:nvPicPr>
            <p:cNvPr id="93" name="Picture 4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7833" y="1581150"/>
              <a:ext cx="1514475" cy="1206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Group 68"/>
            <p:cNvGrpSpPr/>
            <p:nvPr/>
          </p:nvGrpSpPr>
          <p:grpSpPr>
            <a:xfrm>
              <a:off x="4215228" y="3340828"/>
              <a:ext cx="2772153" cy="688306"/>
              <a:chOff x="4421395" y="3539266"/>
              <a:chExt cx="2772153" cy="688306"/>
            </a:xfrm>
          </p:grpSpPr>
          <p:sp>
            <p:nvSpPr>
              <p:cNvPr id="95" name="TextBox 94"/>
              <p:cNvSpPr txBox="1"/>
              <p:nvPr/>
            </p:nvSpPr>
            <p:spPr>
              <a:xfrm>
                <a:off x="5149595" y="3539266"/>
                <a:ext cx="2043953" cy="6883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dirty="0" smtClean="0">
                    <a:solidFill>
                      <a:srgbClr val="FFC000"/>
                    </a:solidFill>
                    <a:latin typeface="Comic Sans MS" pitchFamily="66" charset="0"/>
                  </a:rPr>
                  <a:t>ERL Test Facility </a:t>
                </a:r>
                <a:endParaRPr lang="en-US" dirty="0">
                  <a:solidFill>
                    <a:srgbClr val="FFC000"/>
                  </a:solidFill>
                  <a:latin typeface="Comic Sans MS" pitchFamily="66" charset="0"/>
                </a:endParaRPr>
              </a:p>
            </p:txBody>
          </p:sp>
          <p:cxnSp>
            <p:nvCxnSpPr>
              <p:cNvPr id="96" name="Straight Arrow Connector 95"/>
              <p:cNvCxnSpPr/>
              <p:nvPr/>
            </p:nvCxnSpPr>
            <p:spPr>
              <a:xfrm rot="10800000" flipV="1">
                <a:off x="4421395" y="3722146"/>
                <a:ext cx="731518" cy="53788"/>
              </a:xfrm>
              <a:prstGeom prst="straightConnector1">
                <a:avLst/>
              </a:prstGeom>
              <a:ln w="38100">
                <a:solidFill>
                  <a:srgbClr val="DD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56"/>
            <p:cNvGrpSpPr/>
            <p:nvPr/>
          </p:nvGrpSpPr>
          <p:grpSpPr>
            <a:xfrm>
              <a:off x="4773611" y="688345"/>
              <a:ext cx="2668236" cy="529161"/>
              <a:chOff x="4979778" y="886783"/>
              <a:chExt cx="2668236" cy="529161"/>
            </a:xfrm>
          </p:grpSpPr>
          <p:pic>
            <p:nvPicPr>
              <p:cNvPr id="98" name="Picture 5" descr="eic-det-v2.eps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979778" y="907513"/>
                <a:ext cx="877536" cy="508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9" name="Rectangle 5"/>
              <p:cNvSpPr>
                <a:spLocks/>
              </p:cNvSpPr>
              <p:nvPr/>
            </p:nvSpPr>
            <p:spPr bwMode="auto">
              <a:xfrm>
                <a:off x="5825050" y="886783"/>
                <a:ext cx="1822964" cy="446462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 smtClean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12 o’clock proposed</a:t>
                </a:r>
                <a:endParaRPr lang="en-US" sz="1500" dirty="0">
                  <a:solidFill>
                    <a:srgbClr val="FF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endParaRPr>
              </a:p>
            </p:txBody>
          </p:sp>
        </p:grpSp>
        <p:sp>
          <p:nvSpPr>
            <p:cNvPr id="100" name="Rectangle 14"/>
            <p:cNvSpPr>
              <a:spLocks/>
            </p:cNvSpPr>
            <p:nvPr/>
          </p:nvSpPr>
          <p:spPr bwMode="auto">
            <a:xfrm>
              <a:off x="7271545" y="2071422"/>
              <a:ext cx="462174" cy="481731"/>
            </a:xfrm>
            <a:prstGeom prst="rect">
              <a:avLst/>
            </a:prstGeom>
            <a:noFill/>
            <a:ln w="25400" cap="flat">
              <a:solidFill>
                <a:srgbClr val="FFCC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101" name="Rectangle 5"/>
            <p:cNvSpPr>
              <a:spLocks/>
            </p:cNvSpPr>
            <p:nvPr/>
          </p:nvSpPr>
          <p:spPr bwMode="auto">
            <a:xfrm>
              <a:off x="7389638" y="2137603"/>
              <a:ext cx="397127" cy="288826"/>
            </a:xfrm>
            <a:prstGeom prst="rect">
              <a:avLst/>
            </a:prstGeom>
            <a:noFill/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/>
            <a:lstStyle/>
            <a:p>
              <a:pPr marL="29314">
                <a:defRPr/>
              </a:pPr>
              <a:r>
                <a:rPr lang="en-US" sz="1500" dirty="0" smtClean="0">
                  <a:solidFill>
                    <a:srgbClr val="FFFBD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rPr>
                <a:t>RF</a:t>
              </a:r>
              <a:endParaRPr lang="en-US" sz="1500" dirty="0">
                <a:solidFill>
                  <a:srgbClr val="FFFB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-108" charset="0"/>
                <a:ea typeface="Helvetica" pitchFamily="-108" charset="0"/>
                <a:cs typeface="Helvetica" pitchFamily="-108" charset="0"/>
                <a:sym typeface="Helvetica" pitchFamily="-108" charset="0"/>
              </a:endParaRPr>
            </a:p>
          </p:txBody>
        </p:sp>
        <p:sp>
          <p:nvSpPr>
            <p:cNvPr id="102" name="Rectangle 9"/>
            <p:cNvSpPr>
              <a:spLocks/>
            </p:cNvSpPr>
            <p:nvPr/>
          </p:nvSpPr>
          <p:spPr bwMode="auto">
            <a:xfrm>
              <a:off x="60418" y="3822178"/>
              <a:ext cx="1035090" cy="293201"/>
            </a:xfrm>
            <a:prstGeom prst="rect">
              <a:avLst/>
            </a:prstGeom>
            <a:noFill/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/>
            <a:lstStyle/>
            <a:p>
              <a:pPr marL="29314">
                <a:defRPr/>
              </a:pPr>
              <a:r>
                <a:rPr lang="en-US" sz="1500" dirty="0" smtClean="0">
                  <a:solidFill>
                    <a:srgbClr val="FF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rPr>
                <a:t>BOOSTER</a:t>
              </a:r>
              <a:endParaRPr lang="en-US" sz="15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-108" charset="0"/>
                <a:ea typeface="Helvetica" pitchFamily="-108" charset="0"/>
                <a:cs typeface="Helvetica" pitchFamily="-108" charset="0"/>
                <a:sym typeface="Helvetica" pitchFamily="-108" charset="0"/>
              </a:endParaRPr>
            </a:p>
          </p:txBody>
        </p:sp>
        <p:sp>
          <p:nvSpPr>
            <p:cNvPr id="103" name="Rectangle 9"/>
            <p:cNvSpPr>
              <a:spLocks/>
            </p:cNvSpPr>
            <p:nvPr/>
          </p:nvSpPr>
          <p:spPr bwMode="auto">
            <a:xfrm rot="1438343">
              <a:off x="142750" y="3135452"/>
              <a:ext cx="664267" cy="293201"/>
            </a:xfrm>
            <a:prstGeom prst="rect">
              <a:avLst/>
            </a:prstGeom>
            <a:noFill/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/>
            <a:lstStyle/>
            <a:p>
              <a:pPr marL="29314">
                <a:defRPr/>
              </a:pPr>
              <a:r>
                <a:rPr lang="en-US" sz="1500" dirty="0" smtClean="0">
                  <a:solidFill>
                    <a:srgbClr val="FF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rPr>
                <a:t>LINAC</a:t>
              </a:r>
              <a:endParaRPr lang="en-US" sz="15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-108" charset="0"/>
                <a:ea typeface="Helvetica" pitchFamily="-108" charset="0"/>
                <a:cs typeface="Helvetica" pitchFamily="-108" charset="0"/>
                <a:sym typeface="Helvetica" pitchFamily="-108" charset="0"/>
              </a:endParaRPr>
            </a:p>
          </p:txBody>
        </p:sp>
        <p:sp>
          <p:nvSpPr>
            <p:cNvPr id="104" name="Line 10"/>
            <p:cNvSpPr>
              <a:spLocks noChangeShapeType="1"/>
            </p:cNvSpPr>
            <p:nvPr/>
          </p:nvSpPr>
          <p:spPr bwMode="auto">
            <a:xfrm>
              <a:off x="71646" y="3330575"/>
              <a:ext cx="733425" cy="32385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5" name="Line 11"/>
            <p:cNvSpPr>
              <a:spLocks noChangeShapeType="1"/>
            </p:cNvSpPr>
            <p:nvPr/>
          </p:nvSpPr>
          <p:spPr bwMode="auto">
            <a:xfrm rot="855002" flipV="1">
              <a:off x="809833" y="3578225"/>
              <a:ext cx="26988" cy="793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6" name="Line 12"/>
            <p:cNvSpPr>
              <a:spLocks noChangeShapeType="1"/>
            </p:cNvSpPr>
            <p:nvPr/>
          </p:nvSpPr>
          <p:spPr bwMode="auto">
            <a:xfrm>
              <a:off x="860633" y="3575050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7" name="Line 13"/>
            <p:cNvSpPr>
              <a:spLocks noChangeShapeType="1"/>
            </p:cNvSpPr>
            <p:nvPr/>
          </p:nvSpPr>
          <p:spPr bwMode="auto">
            <a:xfrm rot="855002" flipV="1">
              <a:off x="-56942" y="3290887"/>
              <a:ext cx="150813" cy="1301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8" name="Line 14"/>
            <p:cNvSpPr>
              <a:spLocks noChangeShapeType="1"/>
            </p:cNvSpPr>
            <p:nvPr/>
          </p:nvSpPr>
          <p:spPr bwMode="auto">
            <a:xfrm rot="855002" flipV="1">
              <a:off x="-161717" y="3238500"/>
              <a:ext cx="150813" cy="1301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9" name="Line 15"/>
            <p:cNvSpPr>
              <a:spLocks noChangeShapeType="1"/>
            </p:cNvSpPr>
            <p:nvPr/>
          </p:nvSpPr>
          <p:spPr bwMode="auto">
            <a:xfrm rot="20858678">
              <a:off x="-161717" y="3328987"/>
              <a:ext cx="92075" cy="762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0" name="Line 16"/>
            <p:cNvSpPr>
              <a:spLocks noChangeShapeType="1"/>
            </p:cNvSpPr>
            <p:nvPr/>
          </p:nvSpPr>
          <p:spPr bwMode="auto">
            <a:xfrm rot="21230221">
              <a:off x="-6142" y="3246437"/>
              <a:ext cx="109538" cy="762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1" name="Line 66"/>
            <p:cNvSpPr>
              <a:spLocks noChangeShapeType="1"/>
            </p:cNvSpPr>
            <p:nvPr/>
          </p:nvSpPr>
          <p:spPr bwMode="auto">
            <a:xfrm>
              <a:off x="630446" y="3543300"/>
              <a:ext cx="220662" cy="100012"/>
            </a:xfrm>
            <a:prstGeom prst="line">
              <a:avLst/>
            </a:prstGeom>
            <a:noFill/>
            <a:ln w="25400">
              <a:solidFill>
                <a:srgbClr val="006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2" name="Freeform 69"/>
            <p:cNvSpPr>
              <a:spLocks/>
            </p:cNvSpPr>
            <p:nvPr/>
          </p:nvSpPr>
          <p:spPr bwMode="auto">
            <a:xfrm>
              <a:off x="500271" y="3457575"/>
              <a:ext cx="246062" cy="107950"/>
            </a:xfrm>
            <a:custGeom>
              <a:avLst/>
              <a:gdLst>
                <a:gd name="T0" fmla="*/ 0 w 126"/>
                <a:gd name="T1" fmla="*/ 2147483647 h 67"/>
                <a:gd name="T2" fmla="*/ 2147483647 w 126"/>
                <a:gd name="T3" fmla="*/ 2147483647 h 67"/>
                <a:gd name="T4" fmla="*/ 2147483647 w 126"/>
                <a:gd name="T5" fmla="*/ 2147483647 h 67"/>
                <a:gd name="T6" fmla="*/ 2147483647 w 126"/>
                <a:gd name="T7" fmla="*/ 0 h 67"/>
                <a:gd name="T8" fmla="*/ 0 w 126"/>
                <a:gd name="T9" fmla="*/ 2147483647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"/>
                <a:gd name="T16" fmla="*/ 0 h 67"/>
                <a:gd name="T17" fmla="*/ 126 w 126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" h="67">
                  <a:moveTo>
                    <a:pt x="0" y="24"/>
                  </a:moveTo>
                  <a:lnTo>
                    <a:pt x="93" y="67"/>
                  </a:lnTo>
                  <a:lnTo>
                    <a:pt x="126" y="45"/>
                  </a:lnTo>
                  <a:lnTo>
                    <a:pt x="33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FF"/>
            </a:solidFill>
            <a:ln w="9525">
              <a:solidFill>
                <a:srgbClr val="006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eaLnBrk="0" hangingPunct="0"/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3" name="Text Box 70"/>
            <p:cNvSpPr txBox="1">
              <a:spLocks noChangeArrowheads="1"/>
            </p:cNvSpPr>
            <p:nvPr/>
          </p:nvSpPr>
          <p:spPr bwMode="auto">
            <a:xfrm>
              <a:off x="744316" y="3272696"/>
              <a:ext cx="544547" cy="344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500" dirty="0">
                  <a:solidFill>
                    <a:srgbClr val="FFC000"/>
                  </a:solidFill>
                </a:rPr>
                <a:t>EBIS</a:t>
              </a:r>
            </a:p>
          </p:txBody>
        </p:sp>
      </p:grpSp>
      <p:sp>
        <p:nvSpPr>
          <p:cNvPr id="11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Date Placeholder 59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April 23, 2012</a:t>
            </a:r>
            <a:endParaRPr lang="en-GB"/>
          </a:p>
        </p:txBody>
      </p:sp>
      <p:sp>
        <p:nvSpPr>
          <p:cNvPr id="114" name="Slide Number Placeholder 11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  <p:sp>
        <p:nvSpPr>
          <p:cNvPr id="117" name="Footer Placeholder 1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XII Hadron Physics - Porto Alegre</a:t>
            </a:r>
            <a:endParaRPr lang="en-GB"/>
          </a:p>
        </p:txBody>
      </p:sp>
      <p:sp>
        <p:nvSpPr>
          <p:cNvPr id="11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The RHIC site @ BNL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0" y="186647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The </a:t>
            </a:r>
            <a:r>
              <a:rPr lang="en-GB" sz="2900" b="1" dirty="0" err="1" smtClean="0">
                <a:solidFill>
                  <a:srgbClr val="FF0000"/>
                </a:solidFill>
              </a:rPr>
              <a:t>eRHIC</a:t>
            </a:r>
            <a:r>
              <a:rPr lang="en-GB" sz="2900" b="1" dirty="0" smtClean="0">
                <a:solidFill>
                  <a:srgbClr val="FF0000"/>
                </a:solidFill>
              </a:rPr>
              <a:t> collider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611143" y="3038076"/>
            <a:ext cx="4519167" cy="3077396"/>
          </a:xfrm>
          <a:prstGeom prst="rect">
            <a:avLst/>
          </a:prstGeom>
          <a:solidFill>
            <a:srgbClr val="99CCFF"/>
          </a:solidFill>
          <a:ln w="9360">
            <a:solidFill>
              <a:srgbClr val="800000"/>
            </a:solidFill>
            <a:round/>
            <a:headEnd/>
            <a:tailEnd/>
          </a:ln>
        </p:spPr>
        <p:txBody>
          <a:bodyPr lIns="94545" tIns="47273" rIns="94545" bIns="47273" anchor="ctr">
            <a:prstTxWarp prst="textNoShape">
              <a:avLst/>
            </a:prstTxWarp>
          </a:bodyPr>
          <a:lstStyle/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5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-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20 </a:t>
            </a:r>
            <a:r>
              <a:rPr lang="en-US" sz="1500" b="1" dirty="0" err="1">
                <a:solidFill>
                  <a:srgbClr val="000000"/>
                </a:solidFill>
                <a:latin typeface="Comic Sans MS"/>
                <a:cs typeface="Comic Sans MS"/>
              </a:rPr>
              <a:t>GeV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electrons on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100-250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(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130) </a:t>
            </a:r>
            <a:r>
              <a:rPr lang="en-US" sz="1500" b="1" dirty="0" err="1">
                <a:solidFill>
                  <a:srgbClr val="000000"/>
                </a:solidFill>
                <a:latin typeface="Comic Sans MS"/>
                <a:cs typeface="Comic Sans MS"/>
              </a:rPr>
              <a:t>GeV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protons (nuclei). Polarization of electrons and protons (nuclei)</a:t>
            </a: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Lumi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: 0.62 </a:t>
            </a:r>
            <a:r>
              <a:rPr lang="en-US" sz="1500" b="1" dirty="0" err="1">
                <a:solidFill>
                  <a:srgbClr val="000000"/>
                </a:solidFill>
                <a:latin typeface="Comic Sans MS"/>
                <a:cs typeface="Comic Sans MS"/>
              </a:rPr>
              <a:t>x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10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33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cm</a:t>
            </a:r>
            <a:r>
              <a:rPr lang="en-US" sz="1500" b="1" baseline="30000" dirty="0">
                <a:solidFill>
                  <a:srgbClr val="000000"/>
                </a:solidFill>
                <a:latin typeface="Comic Sans MS"/>
                <a:cs typeface="Comic Sans MS"/>
              </a:rPr>
              <a:t>-2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s</a:t>
            </a:r>
            <a:r>
              <a:rPr lang="en-US" sz="1500" b="1" baseline="30000" dirty="0">
                <a:solidFill>
                  <a:srgbClr val="000000"/>
                </a:solidFill>
                <a:latin typeface="Comic Sans MS"/>
                <a:cs typeface="Comic Sans MS"/>
              </a:rPr>
              <a:t>-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1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(stage 1–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ep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pol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)</a:t>
            </a: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         3.1 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x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10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33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cm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-2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s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-1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(stage 1–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ep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unp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)              </a:t>
            </a: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         9.7 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x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10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33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cm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-2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s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-1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(stage 2-ep)</a:t>
            </a:r>
          </a:p>
          <a:p>
            <a:pPr marL="100060" indent="-100060"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Important for exclusive DIS:</a:t>
            </a:r>
            <a:endParaRPr lang="en-US" sz="1500" b="1" dirty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Dedicated forward instrumentation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High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tracker coverage 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it-IT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it-IT" sz="1500" b="1" dirty="0" err="1">
                <a:solidFill>
                  <a:srgbClr val="DC2300"/>
                </a:solidFill>
                <a:latin typeface="Comic Sans MS"/>
                <a:cs typeface="Comic Sans MS"/>
              </a:rPr>
              <a:t>Very</a:t>
            </a:r>
            <a:r>
              <a:rPr lang="it-IT" sz="1500" b="1" dirty="0">
                <a:solidFill>
                  <a:srgbClr val="DC2300"/>
                </a:solidFill>
                <a:latin typeface="Comic Sans MS"/>
                <a:cs typeface="Comic Sans MS"/>
              </a:rPr>
              <a:t> High lumi!  </a:t>
            </a:r>
          </a:p>
        </p:txBody>
      </p:sp>
      <p:pic>
        <p:nvPicPr>
          <p:cNvPr id="8" name="Picture 11" descr="EIClog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83" y="842031"/>
            <a:ext cx="729101" cy="6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48"/>
          <p:cNvGrpSpPr>
            <a:grpSpLocks noChangeAspect="1"/>
          </p:cNvGrpSpPr>
          <p:nvPr/>
        </p:nvGrpSpPr>
        <p:grpSpPr bwMode="auto">
          <a:xfrm>
            <a:off x="105743" y="1115018"/>
            <a:ext cx="4013884" cy="3623452"/>
            <a:chOff x="934124" y="704849"/>
            <a:chExt cx="6584725" cy="6043220"/>
          </a:xfrm>
        </p:grpSpPr>
        <p:sp>
          <p:nvSpPr>
            <p:cNvPr id="10" name="Arc 9"/>
            <p:cNvSpPr>
              <a:spLocks noChangeAspect="1"/>
            </p:cNvSpPr>
            <p:nvPr/>
          </p:nvSpPr>
          <p:spPr>
            <a:xfrm rot="7200000">
              <a:off x="3005547" y="2644222"/>
              <a:ext cx="3657523" cy="3659080"/>
            </a:xfrm>
            <a:prstGeom prst="arc">
              <a:avLst>
                <a:gd name="adj1" fmla="val 16200000"/>
                <a:gd name="adj2" fmla="val 19742576"/>
              </a:avLst>
            </a:pr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grpSp>
          <p:nvGrpSpPr>
            <p:cNvPr id="9" name="Group 386"/>
            <p:cNvGrpSpPr>
              <a:grpSpLocks/>
            </p:cNvGrpSpPr>
            <p:nvPr/>
          </p:nvGrpSpPr>
          <p:grpSpPr bwMode="auto">
            <a:xfrm>
              <a:off x="934124" y="704849"/>
              <a:ext cx="6584725" cy="6043220"/>
              <a:chOff x="934124" y="681430"/>
              <a:chExt cx="6584725" cy="6043220"/>
            </a:xfrm>
          </p:grpSpPr>
          <p:sp>
            <p:nvSpPr>
              <p:cNvPr id="12" name="Arc 11"/>
              <p:cNvSpPr>
                <a:spLocks noChangeAspect="1"/>
              </p:cNvSpPr>
              <p:nvPr/>
            </p:nvSpPr>
            <p:spPr>
              <a:xfrm rot="7277956">
                <a:off x="2977225" y="2547848"/>
                <a:ext cx="3851943" cy="3869794"/>
              </a:xfrm>
              <a:prstGeom prst="arc">
                <a:avLst>
                  <a:gd name="adj1" fmla="val 16200000"/>
                  <a:gd name="adj2" fmla="val 19742576"/>
                </a:avLst>
              </a:prstGeom>
              <a:ln w="38100" cap="flat" cmpd="sng" algn="ctr">
                <a:solidFill>
                  <a:srgbClr val="DD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grpSp>
            <p:nvGrpSpPr>
              <p:cNvPr id="11" name="Group 385"/>
              <p:cNvGrpSpPr>
                <a:grpSpLocks/>
              </p:cNvGrpSpPr>
              <p:nvPr/>
            </p:nvGrpSpPr>
            <p:grpSpPr bwMode="auto">
              <a:xfrm>
                <a:off x="934124" y="681430"/>
                <a:ext cx="6584725" cy="6043220"/>
                <a:chOff x="934124" y="681430"/>
                <a:chExt cx="6584725" cy="6043220"/>
              </a:xfrm>
            </p:grpSpPr>
            <p:sp>
              <p:nvSpPr>
                <p:cNvPr id="14" name="Arc 13"/>
                <p:cNvSpPr>
                  <a:spLocks noChangeAspect="1"/>
                </p:cNvSpPr>
                <p:nvPr/>
              </p:nvSpPr>
              <p:spPr>
                <a:xfrm rot="14995628">
                  <a:off x="1198520" y="2110427"/>
                  <a:ext cx="4722784" cy="3768489"/>
                </a:xfrm>
                <a:prstGeom prst="arc">
                  <a:avLst>
                    <a:gd name="adj1" fmla="val 16200000"/>
                    <a:gd name="adj2" fmla="val 19742576"/>
                  </a:avLst>
                </a:prstGeom>
                <a:ln w="38100" cap="flat" cmpd="sng" algn="ctr">
                  <a:solidFill>
                    <a:srgbClr val="DD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grpSp>
              <p:nvGrpSpPr>
                <p:cNvPr id="13" name="Group 384"/>
                <p:cNvGrpSpPr>
                  <a:grpSpLocks/>
                </p:cNvGrpSpPr>
                <p:nvPr/>
              </p:nvGrpSpPr>
              <p:grpSpPr bwMode="auto">
                <a:xfrm>
                  <a:off x="934124" y="681430"/>
                  <a:ext cx="6584725" cy="6043220"/>
                  <a:chOff x="934124" y="681430"/>
                  <a:chExt cx="6584725" cy="6043220"/>
                </a:xfrm>
              </p:grpSpPr>
              <p:sp>
                <p:nvSpPr>
                  <p:cNvPr id="16" name="Arc 15"/>
                  <p:cNvSpPr>
                    <a:spLocks noChangeAspect="1"/>
                  </p:cNvSpPr>
                  <p:nvPr/>
                </p:nvSpPr>
                <p:spPr>
                  <a:xfrm rot="7200000">
                    <a:off x="2985288" y="2604598"/>
                    <a:ext cx="3657523" cy="3659083"/>
                  </a:xfrm>
                  <a:prstGeom prst="arc">
                    <a:avLst>
                      <a:gd name="adj1" fmla="val 16200000"/>
                      <a:gd name="adj2" fmla="val 19742576"/>
                    </a:avLst>
                  </a:pr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dirty="0"/>
                  </a:p>
                </p:txBody>
              </p:sp>
              <p:sp>
                <p:nvSpPr>
                  <p:cNvPr id="17" name="Arc 16"/>
                  <p:cNvSpPr>
                    <a:spLocks noChangeAspect="1"/>
                  </p:cNvSpPr>
                  <p:nvPr/>
                </p:nvSpPr>
                <p:spPr>
                  <a:xfrm rot="18146531">
                    <a:off x="1540876" y="1184894"/>
                    <a:ext cx="4487860" cy="3829270"/>
                  </a:xfrm>
                  <a:prstGeom prst="arc">
                    <a:avLst>
                      <a:gd name="adj1" fmla="val 16200000"/>
                      <a:gd name="adj2" fmla="val 19742576"/>
                    </a:avLst>
                  </a:prstGeom>
                  <a:ln w="38100" cap="flat" cmpd="sng" algn="ctr">
                    <a:solidFill>
                      <a:srgbClr val="DD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dirty="0"/>
                  </a:p>
                </p:txBody>
              </p:sp>
              <p:grpSp>
                <p:nvGrpSpPr>
                  <p:cNvPr id="15" name="Group 383"/>
                  <p:cNvGrpSpPr>
                    <a:grpSpLocks/>
                  </p:cNvGrpSpPr>
                  <p:nvPr/>
                </p:nvGrpSpPr>
                <p:grpSpPr bwMode="auto">
                  <a:xfrm>
                    <a:off x="934124" y="681430"/>
                    <a:ext cx="6584725" cy="6043220"/>
                    <a:chOff x="934124" y="677732"/>
                    <a:chExt cx="6584725" cy="6043220"/>
                  </a:xfrm>
                </p:grpSpPr>
                <p:sp>
                  <p:nvSpPr>
                    <p:cNvPr id="19" name="Arc 18"/>
                    <p:cNvSpPr>
                      <a:spLocks noChangeAspect="1"/>
                    </p:cNvSpPr>
                    <p:nvPr/>
                  </p:nvSpPr>
                  <p:spPr>
                    <a:xfrm rot="3600000">
                      <a:off x="3453306" y="1877904"/>
                      <a:ext cx="3657526" cy="3655030"/>
                    </a:xfrm>
                    <a:prstGeom prst="arc">
                      <a:avLst>
                        <a:gd name="adj1" fmla="val 16200000"/>
                        <a:gd name="adj2" fmla="val 19742576"/>
                      </a:avLst>
                    </a:prstGeom>
                    <a:ln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dirty="0"/>
                    </a:p>
                  </p:txBody>
                </p:sp>
                <p:sp>
                  <p:nvSpPr>
                    <p:cNvPr id="20" name="Arc 19"/>
                    <p:cNvSpPr>
                      <a:spLocks noChangeAspect="1"/>
                    </p:cNvSpPr>
                    <p:nvPr/>
                  </p:nvSpPr>
                  <p:spPr>
                    <a:xfrm rot="7200000" flipH="1">
                      <a:off x="3410758" y="1867779"/>
                      <a:ext cx="3657526" cy="3659080"/>
                    </a:xfrm>
                    <a:prstGeom prst="arc">
                      <a:avLst>
                        <a:gd name="adj1" fmla="val 16200000"/>
                        <a:gd name="adj2" fmla="val 19742576"/>
                      </a:avLst>
                    </a:prstGeom>
                    <a:ln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dirty="0"/>
                    </a:p>
                  </p:txBody>
                </p:sp>
                <p:sp>
                  <p:nvSpPr>
                    <p:cNvPr id="21" name="Arc 20"/>
                    <p:cNvSpPr>
                      <a:spLocks noChangeAspect="1"/>
                    </p:cNvSpPr>
                    <p:nvPr/>
                  </p:nvSpPr>
                  <p:spPr>
                    <a:xfrm rot="3574480">
                      <a:off x="2987457" y="1630773"/>
                      <a:ext cx="4354197" cy="3922471"/>
                    </a:xfrm>
                    <a:prstGeom prst="arc">
                      <a:avLst>
                        <a:gd name="adj1" fmla="val 16200000"/>
                        <a:gd name="adj2" fmla="val 19742576"/>
                      </a:avLst>
                    </a:prstGeom>
                    <a:ln w="38100" cap="flat" cmpd="sng" algn="ctr">
                      <a:solidFill>
                        <a:srgbClr val="DD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dirty="0"/>
                    </a:p>
                  </p:txBody>
                </p:sp>
                <p:grpSp>
                  <p:nvGrpSpPr>
                    <p:cNvPr id="18" name="Group 381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934124" y="677732"/>
                      <a:ext cx="6584725" cy="6043220"/>
                      <a:chOff x="934123" y="677732"/>
                      <a:chExt cx="6584725" cy="6043220"/>
                    </a:xfrm>
                  </p:grpSpPr>
                  <p:pic>
                    <p:nvPicPr>
                      <p:cNvPr id="23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7375" y="2728913"/>
                        <a:ext cx="2470150" cy="17684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  <p:sp>
                    <p:nvSpPr>
                      <p:cNvPr id="24" name="Text Box 11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801550" y="5795963"/>
                        <a:ext cx="1148244" cy="43631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1100" dirty="0" err="1" smtClean="0">
                            <a:solidFill>
                              <a:srgbClr val="FF0000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eSTAR</a:t>
                        </a:r>
                        <a:endParaRPr lang="en-US" sz="1100" dirty="0">
                          <a:solidFill>
                            <a:srgbClr val="FF0000"/>
                          </a:solidFill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25" name="Text Box 111"/>
                      <p:cNvSpPr txBox="1">
                        <a:spLocks noChangeArrowheads="1"/>
                      </p:cNvSpPr>
                      <p:nvPr/>
                    </p:nvSpPr>
                    <p:spPr bwMode="auto">
                      <a:xfrm rot="3600000">
                        <a:off x="1460751" y="4594749"/>
                        <a:ext cx="2050559" cy="42916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1100" dirty="0" err="1">
                            <a:solidFill>
                              <a:srgbClr val="FF0000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ePHENIX</a:t>
                        </a:r>
                        <a:endParaRPr lang="en-US" sz="1100" dirty="0">
                          <a:solidFill>
                            <a:srgbClr val="FF0000"/>
                          </a:solidFill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26" name="Arc 25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992610" y="1151633"/>
                        <a:ext cx="3659083" cy="365752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27" name="Arc 2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008818" y="1111129"/>
                        <a:ext cx="3659083" cy="365752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28" name="Arc 10"/>
                      <p:cNvSpPr>
                        <a:spLocks noChangeAspect="1"/>
                      </p:cNvSpPr>
                      <p:nvPr/>
                    </p:nvSpPr>
                    <p:spPr>
                      <a:xfrm rot="18000000">
                        <a:off x="2118129" y="1110348"/>
                        <a:ext cx="3657523" cy="365908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29" name="Arc 28"/>
                      <p:cNvSpPr>
                        <a:spLocks noChangeAspect="1"/>
                      </p:cNvSpPr>
                      <p:nvPr/>
                    </p:nvSpPr>
                    <p:spPr>
                      <a:xfrm rot="14400000">
                        <a:off x="1678471" y="1881953"/>
                        <a:ext cx="3657523" cy="3655030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30" name="Arc 29"/>
                      <p:cNvSpPr>
                        <a:spLocks noChangeAspect="1"/>
                      </p:cNvSpPr>
                      <p:nvPr/>
                    </p:nvSpPr>
                    <p:spPr>
                      <a:xfrm rot="10800000">
                        <a:off x="2113297" y="2646235"/>
                        <a:ext cx="3659080" cy="3657526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31" name="Arc 15"/>
                      <p:cNvSpPr>
                        <a:spLocks noChangeAspect="1"/>
                      </p:cNvSpPr>
                      <p:nvPr/>
                    </p:nvSpPr>
                    <p:spPr>
                      <a:xfrm rot="18000000">
                        <a:off x="2144468" y="1144778"/>
                        <a:ext cx="3657523" cy="3655030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32" name="Arc 16"/>
                      <p:cNvSpPr>
                        <a:spLocks noChangeAspect="1"/>
                      </p:cNvSpPr>
                      <p:nvPr/>
                    </p:nvSpPr>
                    <p:spPr>
                      <a:xfrm rot="14400000">
                        <a:off x="1723046" y="1881953"/>
                        <a:ext cx="3657523" cy="3655030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33" name="Arc 17"/>
                      <p:cNvSpPr>
                        <a:spLocks noChangeAspect="1"/>
                      </p:cNvSpPr>
                      <p:nvPr/>
                    </p:nvSpPr>
                    <p:spPr>
                      <a:xfrm rot="10800000">
                        <a:off x="2141660" y="2609782"/>
                        <a:ext cx="3659083" cy="365752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34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8000000" flipV="1">
                        <a:off x="6175375" y="4979988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5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919538" y="1130300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6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4400000" flipV="1">
                        <a:off x="1709738" y="5011738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7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948113" y="6284913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8" name="Rectangle 13"/>
                      <p:cNvSpPr>
                        <a:spLocks noChangeArrowheads="1"/>
                      </p:cNvSpPr>
                      <p:nvPr/>
                    </p:nvSpPr>
                    <p:spPr bwMode="auto">
                      <a:xfrm rot="10800000">
                        <a:off x="4256088" y="6140449"/>
                        <a:ext cx="279400" cy="486261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E6DCAC"/>
                          </a:gs>
                          <a:gs pos="23000">
                            <a:srgbClr val="C7AC4C"/>
                          </a:gs>
                          <a:gs pos="55000">
                            <a:srgbClr val="E6D78A"/>
                          </a:gs>
                          <a:gs pos="70000">
                            <a:srgbClr val="C7AC4C"/>
                          </a:gs>
                          <a:gs pos="88000">
                            <a:srgbClr val="E6D78A"/>
                          </a:gs>
                          <a:gs pos="100000">
                            <a:srgbClr val="E6DCAC"/>
                          </a:gs>
                        </a:gsLst>
                        <a:lin ang="2700000"/>
                      </a:gra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pPr eaLnBrk="0" hangingPunct="0"/>
                        <a:endParaRPr lang="en-US"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39" name="Rectangle 136"/>
                      <p:cNvSpPr>
                        <a:spLocks noChangeArrowheads="1"/>
                      </p:cNvSpPr>
                      <p:nvPr/>
                    </p:nvSpPr>
                    <p:spPr bwMode="auto">
                      <a:xfrm rot="3600000">
                        <a:off x="1951578" y="4826768"/>
                        <a:ext cx="279400" cy="463654"/>
                      </a:xfrm>
                      <a:prstGeom prst="rect">
                        <a:avLst/>
                      </a:prstGeom>
                      <a:blipFill dpi="0" rotWithShape="1">
                        <a:blip r:embed="rId4"/>
                        <a:srcRect/>
                        <a:tile tx="0" ty="0" sx="100000" sy="100000" flip="none" algn="tl"/>
                      </a:blip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pPr eaLnBrk="0" hangingPunct="0"/>
                        <a:endParaRPr lang="en-US"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40" name="Oval 39"/>
                      <p:cNvSpPr/>
                      <p:nvPr/>
                    </p:nvSpPr>
                    <p:spPr>
                      <a:xfrm>
                        <a:off x="5603987" y="1485630"/>
                        <a:ext cx="1914861" cy="1906615"/>
                      </a:xfrm>
                      <a:prstGeom prst="ellipse">
                        <a:avLst/>
                      </a:prstGeom>
                      <a:noFill/>
                      <a:ln w="38100" cap="flat" cmpd="dbl" algn="ctr">
                        <a:gradFill>
                          <a:gsLst>
                            <a:gs pos="0">
                              <a:srgbClr val="FFEFD1">
                                <a:alpha val="44000"/>
                              </a:srgbClr>
                            </a:gs>
                            <a:gs pos="64999">
                              <a:srgbClr val="F0EBD5"/>
                            </a:gs>
                            <a:gs pos="100000">
                              <a:srgbClr val="D1C39F"/>
                            </a:gs>
                          </a:gsLst>
                          <a:lin ang="5400000" scaled="0"/>
                        </a:gra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41" name="Arc 40"/>
                      <p:cNvSpPr>
                        <a:spLocks noChangeAspect="1"/>
                      </p:cNvSpPr>
                      <p:nvPr/>
                    </p:nvSpPr>
                    <p:spPr>
                      <a:xfrm rot="577047">
                        <a:off x="2287538" y="941011"/>
                        <a:ext cx="4530292" cy="3880297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DD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cxnSp>
                    <p:nvCxnSpPr>
                      <p:cNvPr id="42" name="Straight Connector 41"/>
                      <p:cNvCxnSpPr>
                        <a:stCxn id="17" idx="2"/>
                        <a:endCxn id="41" idx="0"/>
                      </p:cNvCxnSpPr>
                      <p:nvPr/>
                    </p:nvCxnSpPr>
                    <p:spPr>
                      <a:xfrm>
                        <a:off x="3839508" y="961262"/>
                        <a:ext cx="1037348" cy="4052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43" name="Arc 42"/>
                      <p:cNvSpPr>
                        <a:spLocks noChangeAspect="1"/>
                      </p:cNvSpPr>
                      <p:nvPr/>
                    </p:nvSpPr>
                    <p:spPr>
                      <a:xfrm rot="11169758">
                        <a:off x="1833698" y="2686739"/>
                        <a:ext cx="4720743" cy="3766886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DD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grpSp>
                    <p:nvGrpSpPr>
                      <p:cNvPr id="22" name="Group 339"/>
                      <p:cNvGrpSpPr>
                        <a:grpSpLocks/>
                      </p:cNvGrpSpPr>
                      <p:nvPr/>
                    </p:nvGrpSpPr>
                    <p:grpSpPr bwMode="auto">
                      <a:xfrm rot="-405403">
                        <a:off x="1827715" y="4449207"/>
                        <a:ext cx="539100" cy="1305078"/>
                        <a:chOff x="2463235" y="3028512"/>
                        <a:chExt cx="645570" cy="1389258"/>
                      </a:xfrm>
                    </p:grpSpPr>
                    <p:sp>
                      <p:nvSpPr>
                        <p:cNvPr id="122" name="Freeform 34"/>
                        <p:cNvSpPr/>
                        <p:nvPr/>
                      </p:nvSpPr>
                      <p:spPr>
                        <a:xfrm rot="5874282" flipH="1">
                          <a:off x="2609954" y="3918918"/>
                          <a:ext cx="750232" cy="247471"/>
                        </a:xfrm>
                        <a:custGeom>
                          <a:avLst/>
                          <a:gdLst>
                            <a:gd name="connsiteX0" fmla="*/ 0 w 333487"/>
                            <a:gd name="connsiteY0" fmla="*/ 0 h 441063"/>
                            <a:gd name="connsiteX1" fmla="*/ 53788 w 333487"/>
                            <a:gd name="connsiteY1" fmla="*/ 161364 h 441063"/>
                            <a:gd name="connsiteX2" fmla="*/ 182880 w 333487"/>
                            <a:gd name="connsiteY2" fmla="*/ 247426 h 441063"/>
                            <a:gd name="connsiteX3" fmla="*/ 333487 w 333487"/>
                            <a:gd name="connsiteY3" fmla="*/ 441063 h 44106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33487" h="441063">
                              <a:moveTo>
                                <a:pt x="0" y="0"/>
                              </a:moveTo>
                              <a:cubicBezTo>
                                <a:pt x="11654" y="60063"/>
                                <a:pt x="23308" y="120126"/>
                                <a:pt x="53788" y="161364"/>
                              </a:cubicBezTo>
                              <a:cubicBezTo>
                                <a:pt x="84268" y="202602"/>
                                <a:pt x="136264" y="200810"/>
                                <a:pt x="182880" y="247426"/>
                              </a:cubicBezTo>
                              <a:cubicBezTo>
                                <a:pt x="229496" y="294042"/>
                                <a:pt x="281491" y="367552"/>
                                <a:pt x="333487" y="441063"/>
                              </a:cubicBezTo>
                            </a:path>
                          </a:pathLst>
                        </a:custGeom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23" name="Freeform 35"/>
                        <p:cNvSpPr/>
                        <p:nvPr/>
                      </p:nvSpPr>
                      <p:spPr>
                        <a:xfrm rot="21386850">
                          <a:off x="2463235" y="3028512"/>
                          <a:ext cx="456126" cy="681245"/>
                        </a:xfrm>
                        <a:custGeom>
                          <a:avLst/>
                          <a:gdLst>
                            <a:gd name="connsiteX0" fmla="*/ 0 w 333487"/>
                            <a:gd name="connsiteY0" fmla="*/ 0 h 441063"/>
                            <a:gd name="connsiteX1" fmla="*/ 53788 w 333487"/>
                            <a:gd name="connsiteY1" fmla="*/ 161364 h 441063"/>
                            <a:gd name="connsiteX2" fmla="*/ 182880 w 333487"/>
                            <a:gd name="connsiteY2" fmla="*/ 247426 h 441063"/>
                            <a:gd name="connsiteX3" fmla="*/ 333487 w 333487"/>
                            <a:gd name="connsiteY3" fmla="*/ 441063 h 44106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33487" h="441063">
                              <a:moveTo>
                                <a:pt x="0" y="0"/>
                              </a:moveTo>
                              <a:cubicBezTo>
                                <a:pt x="11654" y="60063"/>
                                <a:pt x="23308" y="120126"/>
                                <a:pt x="53788" y="161364"/>
                              </a:cubicBezTo>
                              <a:cubicBezTo>
                                <a:pt x="84268" y="202602"/>
                                <a:pt x="136264" y="200810"/>
                                <a:pt x="182880" y="247426"/>
                              </a:cubicBezTo>
                              <a:cubicBezTo>
                                <a:pt x="229496" y="294042"/>
                                <a:pt x="281491" y="367552"/>
                                <a:pt x="333487" y="441063"/>
                              </a:cubicBezTo>
                            </a:path>
                          </a:pathLst>
                        </a:custGeom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</p:grpSp>
                  <p:cxnSp>
                    <p:nvCxnSpPr>
                      <p:cNvPr id="45" name="Straight Connector 36"/>
                      <p:cNvCxnSpPr/>
                      <p:nvPr/>
                    </p:nvCxnSpPr>
                    <p:spPr>
                      <a:xfrm>
                        <a:off x="1781021" y="4614736"/>
                        <a:ext cx="429527" cy="887042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6" name="Straight Connector 45"/>
                      <p:cNvCxnSpPr>
                        <a:stCxn id="21" idx="2"/>
                        <a:endCxn id="12" idx="0"/>
                      </p:cNvCxnSpPr>
                      <p:nvPr/>
                    </p:nvCxnSpPr>
                    <p:spPr>
                      <a:xfrm rot="5400000">
                        <a:off x="6347969" y="4817159"/>
                        <a:ext cx="882990" cy="461944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7" name="Straight Connector 46"/>
                      <p:cNvCxnSpPr>
                        <a:stCxn id="43" idx="0"/>
                        <a:endCxn id="12" idx="2"/>
                      </p:cNvCxnSpPr>
                      <p:nvPr/>
                    </p:nvCxnSpPr>
                    <p:spPr>
                      <a:xfrm flipV="1">
                        <a:off x="3993489" y="6409071"/>
                        <a:ext cx="899575" cy="36452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44" name="Group 76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145715" y="2037079"/>
                        <a:ext cx="4437093" cy="307987"/>
                        <a:chOff x="2145715" y="2037079"/>
                        <a:chExt cx="4437093" cy="307987"/>
                      </a:xfrm>
                    </p:grpSpPr>
                    <p:sp>
                      <p:nvSpPr>
                        <p:cNvPr id="119" name="Text Box 19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28510" y="2037079"/>
                          <a:ext cx="1970591" cy="30798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square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algn="ctr" eaLnBrk="0" hangingPunct="0"/>
                          <a:r>
                            <a:rPr lang="en-US" sz="600" dirty="0">
                              <a:solidFill>
                                <a:srgbClr val="000000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6 pass 2.5 </a:t>
                          </a:r>
                          <a:r>
                            <a:rPr lang="en-US" sz="600" dirty="0" err="1">
                              <a:solidFill>
                                <a:srgbClr val="000000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GeV</a:t>
                          </a:r>
                          <a:r>
                            <a:rPr lang="en-US" sz="600" dirty="0">
                              <a:solidFill>
                                <a:srgbClr val="000000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 ERL</a:t>
                          </a:r>
                        </a:p>
                      </p:txBody>
                    </p:sp>
                    <p:cxnSp>
                      <p:nvCxnSpPr>
                        <p:cNvPr id="120" name="Straight Arrow Connector 119"/>
                        <p:cNvCxnSpPr/>
                        <p:nvPr/>
                      </p:nvCxnSpPr>
                      <p:spPr>
                        <a:xfrm>
                          <a:off x="5237497" y="2229044"/>
                          <a:ext cx="1345311" cy="40504"/>
                        </a:xfrm>
                        <a:prstGeom prst="straightConnector1">
                          <a:avLst/>
                        </a:prstGeom>
                        <a:ln>
                          <a:solidFill>
                            <a:srgbClr val="0000FF"/>
                          </a:solidFill>
                          <a:tailEnd type="arrow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21" name="Straight Arrow Connector 120"/>
                        <p:cNvCxnSpPr>
                          <a:endCxn id="83" idx="0"/>
                        </p:cNvCxnSpPr>
                        <p:nvPr/>
                      </p:nvCxnSpPr>
                      <p:spPr>
                        <a:xfrm rot="10800000">
                          <a:off x="2145715" y="2216892"/>
                          <a:ext cx="1466875" cy="12152"/>
                        </a:xfrm>
                        <a:prstGeom prst="straightConnector1">
                          <a:avLst/>
                        </a:prstGeom>
                        <a:ln>
                          <a:solidFill>
                            <a:srgbClr val="0000FF"/>
                          </a:solidFill>
                          <a:tailEnd type="arrow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sp>
                    <p:nvSpPr>
                      <p:cNvPr id="49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4400000" flipV="1">
                        <a:off x="6148743" y="2403474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FF66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48" name="Group 191"/>
                      <p:cNvGrpSpPr>
                        <a:grpSpLocks noChangeAspect="1"/>
                      </p:cNvGrpSpPr>
                      <p:nvPr/>
                    </p:nvGrpSpPr>
                    <p:grpSpPr bwMode="auto">
                      <a:xfrm rot="3651754">
                        <a:off x="6410616" y="2263886"/>
                        <a:ext cx="618343" cy="136637"/>
                        <a:chOff x="779191" y="1743156"/>
                        <a:chExt cx="734148" cy="162270"/>
                      </a:xfrm>
                    </p:grpSpPr>
                    <p:grpSp>
                      <p:nvGrpSpPr>
                        <p:cNvPr id="50" name="Group 10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321959" y="1747733"/>
                          <a:ext cx="191380" cy="150341"/>
                          <a:chOff x="1325559" y="1147762"/>
                          <a:chExt cx="191380" cy="150341"/>
                        </a:xfrm>
                      </p:grpSpPr>
                      <p:sp>
                        <p:nvSpPr>
                          <p:cNvPr id="115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4041" y="1153734"/>
                            <a:ext cx="52898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6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21376" y="1150633"/>
                            <a:ext cx="48090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7" name="Oval 117"/>
                          <p:cNvSpPr>
                            <a:spLocks noChangeAspect="1" noChangeArrowheads="1"/>
                          </p:cNvSpPr>
                          <p:nvPr/>
                        </p:nvSpPr>
                        <p:spPr bwMode="auto">
                          <a:xfrm flipH="1">
                            <a:off x="1368529" y="1149693"/>
                            <a:ext cx="52898" cy="13955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8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25559" y="1147762"/>
                            <a:ext cx="52898" cy="13955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57" name="Group 1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141196" y="1743156"/>
                          <a:ext cx="185320" cy="148609"/>
                          <a:chOff x="1328722" y="1141701"/>
                          <a:chExt cx="185320" cy="148609"/>
                        </a:xfrm>
                      </p:grpSpPr>
                      <p:sp>
                        <p:nvSpPr>
                          <p:cNvPr id="111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1142" y="1141701"/>
                            <a:ext cx="52900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2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22374" y="1142110"/>
                            <a:ext cx="52897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3" name="Oval 1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69351" y="1150752"/>
                            <a:ext cx="52900" cy="13955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4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28722" y="1144617"/>
                            <a:ext cx="52900" cy="13955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64" name="Group 10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57611" y="1758785"/>
                          <a:ext cx="189519" cy="146641"/>
                          <a:chOff x="1329063" y="1155846"/>
                          <a:chExt cx="189519" cy="146641"/>
                        </a:xfrm>
                      </p:grpSpPr>
                      <p:sp>
                        <p:nvSpPr>
                          <p:cNvPr id="107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5685" y="1155846"/>
                            <a:ext cx="52897" cy="14436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08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20373" y="1158119"/>
                            <a:ext cx="52897" cy="14436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09" name="Oval 1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67833" y="1156009"/>
                            <a:ext cx="52897" cy="13955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0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29063" y="1156423"/>
                            <a:ext cx="52900" cy="13955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69" name="Group 11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779191" y="1753491"/>
                          <a:ext cx="186008" cy="147697"/>
                          <a:chOff x="1334659" y="1149068"/>
                          <a:chExt cx="186008" cy="147697"/>
                        </a:xfrm>
                      </p:grpSpPr>
                      <p:sp>
                        <p:nvSpPr>
                          <p:cNvPr id="103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7767" y="1157209"/>
                            <a:ext cx="52900" cy="139556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04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30475" y="1151940"/>
                            <a:ext cx="48090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05" name="Oval 1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77628" y="1151000"/>
                            <a:ext cx="52897" cy="139556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06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34659" y="1149068"/>
                            <a:ext cx="52897" cy="139556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</p:grpSp>
                  <p:sp>
                    <p:nvSpPr>
                      <p:cNvPr id="51" name="Rounded Rectangle 50"/>
                      <p:cNvSpPr/>
                      <p:nvPr/>
                    </p:nvSpPr>
                    <p:spPr>
                      <a:xfrm rot="3403867">
                        <a:off x="6025812" y="2421405"/>
                        <a:ext cx="826285" cy="149930"/>
                      </a:xfrm>
                      <a:prstGeom prst="roundRect">
                        <a:avLst/>
                      </a:prstGeom>
                      <a:noFill/>
                      <a:ln w="76200" cap="flat" cmpd="tri" algn="ctr">
                        <a:solidFill>
                          <a:schemeClr val="accent5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52" name="Text Box 1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 rot="3304980">
                        <a:off x="5433653" y="2565559"/>
                        <a:ext cx="1337673" cy="4544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600" dirty="0">
                            <a:solidFill>
                              <a:srgbClr val="1513D7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Coherent </a:t>
                        </a:r>
                      </a:p>
                      <a:p>
                        <a:pPr algn="ctr" eaLnBrk="0" hangingPunct="0"/>
                        <a:r>
                          <a:rPr lang="en-US" sz="600" dirty="0" err="1">
                            <a:solidFill>
                              <a:srgbClr val="1513D7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</a:t>
                        </a:r>
                        <a:r>
                          <a:rPr lang="en-US" sz="600" dirty="0">
                            <a:solidFill>
                              <a:srgbClr val="1513D7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-cooler</a:t>
                        </a:r>
                      </a:p>
                    </p:txBody>
                  </p:sp>
                  <p:sp>
                    <p:nvSpPr>
                      <p:cNvPr id="53" name="Freeform 52"/>
                      <p:cNvSpPr/>
                      <p:nvPr/>
                    </p:nvSpPr>
                    <p:spPr>
                      <a:xfrm>
                        <a:off x="4949794" y="1281246"/>
                        <a:ext cx="794219" cy="267327"/>
                      </a:xfrm>
                      <a:custGeom>
                        <a:avLst/>
                        <a:gdLst>
                          <a:gd name="connsiteX0" fmla="*/ 0 w 796066"/>
                          <a:gd name="connsiteY0" fmla="*/ 0 h 268941"/>
                          <a:gd name="connsiteX1" fmla="*/ 473336 w 796066"/>
                          <a:gd name="connsiteY1" fmla="*/ 86061 h 268941"/>
                          <a:gd name="connsiteX2" fmla="*/ 796066 w 796066"/>
                          <a:gd name="connsiteY2" fmla="*/ 268941 h 268941"/>
                          <a:gd name="connsiteX3" fmla="*/ 796066 w 796066"/>
                          <a:gd name="connsiteY3" fmla="*/ 268941 h 2689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96066" h="268941">
                            <a:moveTo>
                              <a:pt x="0" y="0"/>
                            </a:moveTo>
                            <a:cubicBezTo>
                              <a:pt x="170329" y="20619"/>
                              <a:pt x="340658" y="41238"/>
                              <a:pt x="473336" y="86061"/>
                            </a:cubicBezTo>
                            <a:cubicBezTo>
                              <a:pt x="606014" y="130884"/>
                              <a:pt x="796066" y="268941"/>
                              <a:pt x="796066" y="268941"/>
                            </a:cubicBezTo>
                            <a:lnTo>
                              <a:pt x="796066" y="268941"/>
                            </a:lnTo>
                          </a:path>
                        </a:pathLst>
                      </a:custGeom>
                      <a:ln>
                        <a:solidFill>
                          <a:srgbClr val="0000FF"/>
                        </a:solidFill>
                        <a:headEnd type="none" w="med" len="med"/>
                        <a:tailEnd type="triangl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54" name="Freeform 53"/>
                      <p:cNvSpPr/>
                      <p:nvPr/>
                    </p:nvSpPr>
                    <p:spPr>
                      <a:xfrm rot="18675355">
                        <a:off x="2609876" y="959159"/>
                        <a:ext cx="911342" cy="372797"/>
                      </a:xfrm>
                      <a:custGeom>
                        <a:avLst/>
                        <a:gdLst>
                          <a:gd name="connsiteX0" fmla="*/ 0 w 796066"/>
                          <a:gd name="connsiteY0" fmla="*/ 0 h 268941"/>
                          <a:gd name="connsiteX1" fmla="*/ 473336 w 796066"/>
                          <a:gd name="connsiteY1" fmla="*/ 86061 h 268941"/>
                          <a:gd name="connsiteX2" fmla="*/ 796066 w 796066"/>
                          <a:gd name="connsiteY2" fmla="*/ 268941 h 268941"/>
                          <a:gd name="connsiteX3" fmla="*/ 796066 w 796066"/>
                          <a:gd name="connsiteY3" fmla="*/ 268941 h 2689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96066" h="268941">
                            <a:moveTo>
                              <a:pt x="0" y="0"/>
                            </a:moveTo>
                            <a:cubicBezTo>
                              <a:pt x="170329" y="20619"/>
                              <a:pt x="340658" y="41238"/>
                              <a:pt x="473336" y="86061"/>
                            </a:cubicBezTo>
                            <a:cubicBezTo>
                              <a:pt x="606014" y="130884"/>
                              <a:pt x="796066" y="268941"/>
                              <a:pt x="796066" y="268941"/>
                            </a:cubicBezTo>
                            <a:lnTo>
                              <a:pt x="796066" y="268941"/>
                            </a:lnTo>
                          </a:path>
                        </a:pathLst>
                      </a:custGeom>
                      <a:ln>
                        <a:solidFill>
                          <a:srgbClr val="DD0000"/>
                        </a:solidFill>
                        <a:headEnd type="triangl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55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4400000" flipV="1">
                        <a:off x="6150536" y="2416024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FF66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6" name="Freeform 55"/>
                      <p:cNvSpPr/>
                      <p:nvPr/>
                    </p:nvSpPr>
                    <p:spPr>
                      <a:xfrm>
                        <a:off x="4917377" y="1358203"/>
                        <a:ext cx="798270" cy="267327"/>
                      </a:xfrm>
                      <a:custGeom>
                        <a:avLst/>
                        <a:gdLst>
                          <a:gd name="connsiteX0" fmla="*/ 0 w 796066"/>
                          <a:gd name="connsiteY0" fmla="*/ 0 h 268941"/>
                          <a:gd name="connsiteX1" fmla="*/ 473336 w 796066"/>
                          <a:gd name="connsiteY1" fmla="*/ 86061 h 268941"/>
                          <a:gd name="connsiteX2" fmla="*/ 796066 w 796066"/>
                          <a:gd name="connsiteY2" fmla="*/ 268941 h 268941"/>
                          <a:gd name="connsiteX3" fmla="*/ 796066 w 796066"/>
                          <a:gd name="connsiteY3" fmla="*/ 268941 h 2689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96066" h="268941">
                            <a:moveTo>
                              <a:pt x="0" y="0"/>
                            </a:moveTo>
                            <a:cubicBezTo>
                              <a:pt x="170329" y="20619"/>
                              <a:pt x="340658" y="41238"/>
                              <a:pt x="473336" y="86061"/>
                            </a:cubicBezTo>
                            <a:cubicBezTo>
                              <a:pt x="606014" y="130884"/>
                              <a:pt x="796066" y="268941"/>
                              <a:pt x="796066" y="268941"/>
                            </a:cubicBezTo>
                            <a:lnTo>
                              <a:pt x="796066" y="268941"/>
                            </a:lnTo>
                          </a:path>
                        </a:pathLst>
                      </a:custGeom>
                      <a:ln>
                        <a:solidFill>
                          <a:srgbClr val="FFFF00"/>
                        </a:solidFill>
                        <a:headEnd type="triangl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grpSp>
                    <p:nvGrpSpPr>
                      <p:cNvPr id="79" name="Group 48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934123" y="966543"/>
                        <a:ext cx="2086984" cy="1922707"/>
                        <a:chOff x="934123" y="966543"/>
                        <a:chExt cx="2086984" cy="1922707"/>
                      </a:xfrm>
                    </p:grpSpPr>
                    <p:sp>
                      <p:nvSpPr>
                        <p:cNvPr id="63" name="Line 18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8000000" flipV="1">
                          <a:off x="1697038" y="2432050"/>
                          <a:ext cx="914400" cy="0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00FF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80" name="Group 195"/>
                        <p:cNvGrpSpPr>
                          <a:grpSpLocks noChangeAspect="1"/>
                        </p:cNvGrpSpPr>
                        <p:nvPr/>
                      </p:nvGrpSpPr>
                      <p:grpSpPr bwMode="auto">
                        <a:xfrm rot="7165234">
                          <a:off x="1678327" y="2240178"/>
                          <a:ext cx="630159" cy="151263"/>
                          <a:chOff x="770998" y="1762974"/>
                          <a:chExt cx="748181" cy="179636"/>
                        </a:xfrm>
                      </p:grpSpPr>
                      <p:grpSp>
                        <p:nvGrpSpPr>
                          <p:cNvPr id="81" name="Group 10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321626" y="1762974"/>
                            <a:ext cx="197553" cy="165907"/>
                            <a:chOff x="1325226" y="1163003"/>
                            <a:chExt cx="197553" cy="165907"/>
                          </a:xfrm>
                        </p:grpSpPr>
                        <p:sp>
                          <p:nvSpPr>
                            <p:cNvPr id="95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65071" y="1165601"/>
                              <a:ext cx="57708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96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22730" y="1165295"/>
                              <a:ext cx="48090" cy="163615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97" name="Oval 117"/>
                            <p:cNvSpPr>
                              <a:spLocks noChangeAspect="1"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67540" y="1167105"/>
                              <a:ext cx="52901" cy="158802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98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25226" y="1163003"/>
                              <a:ext cx="52898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82" name="Group 103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147429" y="1767362"/>
                            <a:ext cx="196594" cy="166461"/>
                            <a:chOff x="1334955" y="1165907"/>
                            <a:chExt cx="196594" cy="166461"/>
                          </a:xfrm>
                        </p:grpSpPr>
                        <p:sp>
                          <p:nvSpPr>
                            <p:cNvPr id="91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78649" y="1173567"/>
                              <a:ext cx="52900" cy="15880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92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33330" y="1171519"/>
                              <a:ext cx="52900" cy="15880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93" name="Oval 11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73726" y="1166127"/>
                              <a:ext cx="52900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94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34955" y="1165907"/>
                              <a:ext cx="52897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99" name="Group 10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954109" y="1777013"/>
                            <a:ext cx="193054" cy="165597"/>
                            <a:chOff x="1325561" y="1174074"/>
                            <a:chExt cx="193054" cy="165597"/>
                          </a:xfrm>
                        </p:grpSpPr>
                        <p:sp>
                          <p:nvSpPr>
                            <p:cNvPr id="87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65715" y="1177851"/>
                              <a:ext cx="52900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88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24247" y="1180867"/>
                              <a:ext cx="48090" cy="15880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89" name="Oval 11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70882" y="1176120"/>
                              <a:ext cx="52897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90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25561" y="1174074"/>
                              <a:ext cx="52897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00" name="Group 11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770998" y="1773232"/>
                            <a:ext cx="190688" cy="163552"/>
                            <a:chOff x="1326466" y="1168809"/>
                            <a:chExt cx="190688" cy="163552"/>
                          </a:xfrm>
                        </p:grpSpPr>
                        <p:sp>
                          <p:nvSpPr>
                            <p:cNvPr id="83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64257" y="1170540"/>
                              <a:ext cx="52897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84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22791" y="1173556"/>
                              <a:ext cx="48090" cy="158805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85" name="Oval 11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69426" y="1168809"/>
                              <a:ext cx="52900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86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26466" y="1170954"/>
                              <a:ext cx="52900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65" name="Oval 64"/>
                        <p:cNvSpPr/>
                        <p:nvPr/>
                      </p:nvSpPr>
                      <p:spPr>
                        <a:xfrm>
                          <a:off x="934123" y="966543"/>
                          <a:ext cx="2086984" cy="1871831"/>
                        </a:xfrm>
                        <a:prstGeom prst="ellipse">
                          <a:avLst/>
                        </a:prstGeom>
                        <a:noFill/>
                        <a:ln w="38100" cap="flat" cmpd="tri" algn="ctr">
                          <a:gradFill>
                            <a:gsLst>
                              <a:gs pos="0">
                                <a:schemeClr val="accent1">
                                  <a:tint val="66000"/>
                                  <a:satMod val="160000"/>
                                  <a:alpha val="46000"/>
                                </a:schemeClr>
                              </a:gs>
                              <a:gs pos="50000">
                                <a:schemeClr val="accent1">
                                  <a:tint val="44500"/>
                                  <a:satMod val="160000"/>
                                </a:schemeClr>
                              </a:gs>
                              <a:gs pos="100000">
                                <a:schemeClr val="accent1">
                                  <a:tint val="23500"/>
                                  <a:satMod val="160000"/>
                                </a:schemeClr>
                              </a:gs>
                            </a:gsLst>
                            <a:lin ang="5400000" scaled="0"/>
                          </a:gra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6" name="Can 65"/>
                        <p:cNvSpPr/>
                        <p:nvPr/>
                      </p:nvSpPr>
                      <p:spPr bwMode="auto">
                        <a:xfrm rot="1920000">
                          <a:off x="1930950" y="1844253"/>
                          <a:ext cx="153981" cy="178218"/>
                        </a:xfrm>
                        <a:prstGeom prst="can">
                          <a:avLst/>
                        </a:prstGeom>
                        <a:solidFill>
                          <a:srgbClr val="C0504D"/>
                        </a:solidFill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 dirty="0"/>
                        </a:p>
                      </p:txBody>
                    </p:sp>
                    <p:sp>
                      <p:nvSpPr>
                        <p:cNvPr id="67" name="Text Box 19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11370" y="1673412"/>
                          <a:ext cx="1063627" cy="30798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square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eaLnBrk="0" hangingPunct="0"/>
                          <a:r>
                            <a:rPr lang="en-US" sz="600" dirty="0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Beam-dump</a:t>
                          </a:r>
                        </a:p>
                      </p:txBody>
                    </p:sp>
                    <p:sp>
                      <p:nvSpPr>
                        <p:cNvPr id="68" name="Text Box 19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9898" y="1286961"/>
                          <a:ext cx="1470098" cy="30798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square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eaLnBrk="0" hangingPunct="0"/>
                          <a:r>
                            <a:rPr lang="en-US" sz="600" dirty="0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Polarized </a:t>
                          </a:r>
                          <a:r>
                            <a:rPr lang="en-US" sz="600" dirty="0" err="1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e</a:t>
                          </a:r>
                          <a:r>
                            <a:rPr lang="en-US" sz="600" dirty="0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-gun</a:t>
                          </a:r>
                        </a:p>
                      </p:txBody>
                    </p:sp>
                    <p:grpSp>
                      <p:nvGrpSpPr>
                        <p:cNvPr id="101" name="Group 102"/>
                        <p:cNvGrpSpPr>
                          <a:grpSpLocks/>
                        </p:cNvGrpSpPr>
                        <p:nvPr/>
                      </p:nvGrpSpPr>
                      <p:grpSpPr bwMode="auto">
                        <a:xfrm rot="18332405" flipV="1">
                          <a:off x="2233908" y="1671515"/>
                          <a:ext cx="120736" cy="111529"/>
                          <a:chOff x="1364398" y="1154338"/>
                          <a:chExt cx="184264" cy="160656"/>
                        </a:xfrm>
                      </p:grpSpPr>
                      <p:sp>
                        <p:nvSpPr>
                          <p:cNvPr id="75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93026" y="1157393"/>
                            <a:ext cx="55636" cy="157601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76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40425" y="1155698"/>
                            <a:ext cx="49452" cy="157597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77" name="Oval 117"/>
                          <p:cNvSpPr>
                            <a:spLocks noChangeAspect="1" noChangeArrowheads="1"/>
                          </p:cNvSpPr>
                          <p:nvPr/>
                        </p:nvSpPr>
                        <p:spPr bwMode="auto">
                          <a:xfrm flipH="1">
                            <a:off x="1389687" y="1154338"/>
                            <a:ext cx="61815" cy="157597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78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64398" y="1156710"/>
                            <a:ext cx="55632" cy="157601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sp>
                      <p:nvSpPr>
                        <p:cNvPr id="70" name="Freeform 69"/>
                        <p:cNvSpPr/>
                        <p:nvPr/>
                      </p:nvSpPr>
                      <p:spPr>
                        <a:xfrm rot="18332405">
                          <a:off x="2022215" y="1858399"/>
                          <a:ext cx="417192" cy="137773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71" name="Freeform 70"/>
                        <p:cNvSpPr/>
                        <p:nvPr/>
                      </p:nvSpPr>
                      <p:spPr>
                        <a:xfrm rot="18332405" flipH="1">
                          <a:off x="2317987" y="1574873"/>
                          <a:ext cx="263278" cy="121564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72" name="Freeform 71"/>
                        <p:cNvSpPr/>
                        <p:nvPr/>
                      </p:nvSpPr>
                      <p:spPr>
                        <a:xfrm rot="18332405" flipH="1">
                          <a:off x="2040415" y="1730814"/>
                          <a:ext cx="263276" cy="125618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73" name="Freeform 72"/>
                        <p:cNvSpPr/>
                        <p:nvPr/>
                      </p:nvSpPr>
                      <p:spPr>
                        <a:xfrm rot="18332405">
                          <a:off x="2198456" y="1552603"/>
                          <a:ext cx="291630" cy="89147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74" name="Oval 73"/>
                        <p:cNvSpPr/>
                        <p:nvPr/>
                      </p:nvSpPr>
                      <p:spPr>
                        <a:xfrm rot="12932405">
                          <a:off x="2328059" y="1382505"/>
                          <a:ext cx="170190" cy="85060"/>
                        </a:xfrm>
                        <a:prstGeom prst="ellipse">
                          <a:avLst/>
                        </a:prstGeom>
                        <a:solidFill>
                          <a:srgbClr val="0000FF"/>
                        </a:solidFill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</p:grpSp>
                  <p:sp>
                    <p:nvSpPr>
                      <p:cNvPr id="58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8000000" flipV="1">
                        <a:off x="1698831" y="2433843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" name="Rectangle 13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163209" y="806824"/>
                        <a:ext cx="403971" cy="569608"/>
                      </a:xfrm>
                      <a:prstGeom prst="rect">
                        <a:avLst/>
                      </a:prstGeom>
                      <a:blipFill dpi="0" rotWithShape="1">
                        <a:blip r:embed="rId5"/>
                        <a:srcRect/>
                        <a:tile tx="0" ty="0" sx="100000" sy="100000" flip="none" algn="tl"/>
                      </a:blip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pPr eaLnBrk="0" hangingPunct="0"/>
                        <a:endParaRPr lang="en-US"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60" name="Text Box 11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410173" y="1405086"/>
                        <a:ext cx="1861074" cy="7186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1100" dirty="0" err="1">
                            <a:solidFill>
                              <a:srgbClr val="0000FF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eRHIC</a:t>
                        </a:r>
                        <a:r>
                          <a:rPr lang="en-US" sz="1100" dirty="0">
                            <a:solidFill>
                              <a:srgbClr val="0000FF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 detector</a:t>
                        </a:r>
                      </a:p>
                    </p:txBody>
                  </p:sp>
                  <p:sp>
                    <p:nvSpPr>
                      <p:cNvPr id="61" name="Arc 60"/>
                      <p:cNvSpPr/>
                      <p:nvPr/>
                    </p:nvSpPr>
                    <p:spPr>
                      <a:xfrm rot="16200000" flipH="1" flipV="1">
                        <a:off x="4133382" y="-33512"/>
                        <a:ext cx="437445" cy="1859933"/>
                      </a:xfrm>
                      <a:prstGeom prst="arc">
                        <a:avLst>
                          <a:gd name="adj1" fmla="val 16803933"/>
                          <a:gd name="adj2" fmla="val 4705417"/>
                        </a:avLst>
                      </a:prstGeom>
                      <a:ln w="38100" cap="flat" cmpd="sng" algn="ctr">
                        <a:solidFill>
                          <a:srgbClr val="FF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62" name="Arc 61"/>
                      <p:cNvSpPr/>
                      <p:nvPr/>
                    </p:nvSpPr>
                    <p:spPr>
                      <a:xfrm rot="5400000" flipH="1">
                        <a:off x="4096911" y="5556056"/>
                        <a:ext cx="437445" cy="1892348"/>
                      </a:xfrm>
                      <a:prstGeom prst="arc">
                        <a:avLst>
                          <a:gd name="adj1" fmla="val 16720138"/>
                          <a:gd name="adj2" fmla="val 4705417"/>
                        </a:avLst>
                      </a:prstGeom>
                      <a:ln w="38100" cap="flat" cmpd="sng" algn="ctr">
                        <a:solidFill>
                          <a:srgbClr val="FF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</p:grpSp>
              </p:grpSp>
            </p:grpSp>
          </p:grpSp>
        </p:grpSp>
      </p:grpSp>
      <p:sp>
        <p:nvSpPr>
          <p:cNvPr id="124" name="TextBox 126"/>
          <p:cNvSpPr txBox="1">
            <a:spLocks noChangeArrowheads="1"/>
          </p:cNvSpPr>
          <p:nvPr/>
        </p:nvSpPr>
        <p:spPr bwMode="auto">
          <a:xfrm>
            <a:off x="1441135" y="810299"/>
            <a:ext cx="1657283" cy="420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058" tIns="48029" rIns="96058" bIns="48029">
            <a:prstTxWarp prst="textNoShape">
              <a:avLst/>
            </a:prstTxWarp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EIC/</a:t>
            </a:r>
            <a:r>
              <a:rPr lang="en-US" sz="2100" b="1" dirty="0" err="1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eRHIC</a:t>
            </a:r>
            <a:endParaRPr lang="en-US" sz="2100" b="1" dirty="0">
              <a:solidFill>
                <a:srgbClr val="FF0000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cxnSp>
        <p:nvCxnSpPr>
          <p:cNvPr id="128" name="Straight Arrow Connector 127"/>
          <p:cNvCxnSpPr>
            <a:stCxn id="59" idx="3"/>
            <a:endCxn id="125" idx="1"/>
          </p:cNvCxnSpPr>
          <p:nvPr/>
        </p:nvCxnSpPr>
        <p:spPr>
          <a:xfrm>
            <a:off x="2320364" y="1363186"/>
            <a:ext cx="3332808" cy="570252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" name="TextBox 129"/>
          <p:cNvSpPr txBox="1"/>
          <p:nvPr/>
        </p:nvSpPr>
        <p:spPr>
          <a:xfrm>
            <a:off x="0" y="4726118"/>
            <a:ext cx="44768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188" indent="-230188">
              <a:buFont typeface="Wingdings" charset="2"/>
              <a:buChar char="Ø"/>
            </a:pPr>
            <a:r>
              <a:rPr lang="en-US" b="1" dirty="0" smtClean="0">
                <a:solidFill>
                  <a:srgbClr val="000090"/>
                </a:solidFill>
              </a:rPr>
              <a:t>An electron ring will be built at the RHIC facility</a:t>
            </a:r>
          </a:p>
          <a:p>
            <a:pPr marL="230188" indent="-230188">
              <a:buFont typeface="Wingdings" charset="2"/>
              <a:buChar char="Ø"/>
            </a:pPr>
            <a:r>
              <a:rPr lang="en-US" b="1" dirty="0" smtClean="0">
                <a:solidFill>
                  <a:srgbClr val="000090"/>
                </a:solidFill>
              </a:rPr>
              <a:t>The current experiments can be upgraded for </a:t>
            </a:r>
            <a:r>
              <a:rPr lang="en-US" b="1" dirty="0" err="1" smtClean="0">
                <a:solidFill>
                  <a:srgbClr val="000090"/>
                </a:solidFill>
              </a:rPr>
              <a:t>ap(A</a:t>
            </a:r>
            <a:r>
              <a:rPr lang="en-US" b="1" dirty="0" smtClean="0">
                <a:solidFill>
                  <a:srgbClr val="000090"/>
                </a:solidFill>
              </a:rPr>
              <a:t>) physics</a:t>
            </a:r>
          </a:p>
          <a:p>
            <a:pPr marL="230188" indent="-230188">
              <a:buFont typeface="Wingdings" charset="2"/>
              <a:buChar char="Ø"/>
            </a:pPr>
            <a:r>
              <a:rPr lang="en-US" b="1" dirty="0" smtClean="0">
                <a:solidFill>
                  <a:srgbClr val="000090"/>
                </a:solidFill>
              </a:rPr>
              <a:t>A new dedicated detector will be built</a:t>
            </a:r>
            <a:endParaRPr lang="en-US" b="1" dirty="0">
              <a:solidFill>
                <a:srgbClr val="000090"/>
              </a:solidFill>
            </a:endParaRPr>
          </a:p>
        </p:txBody>
      </p:sp>
      <p:grpSp>
        <p:nvGrpSpPr>
          <p:cNvPr id="102" name="Group 135"/>
          <p:cNvGrpSpPr/>
          <p:nvPr/>
        </p:nvGrpSpPr>
        <p:grpSpPr>
          <a:xfrm>
            <a:off x="5653172" y="746224"/>
            <a:ext cx="2728827" cy="2003588"/>
            <a:chOff x="5653172" y="746224"/>
            <a:chExt cx="2728827" cy="2003588"/>
          </a:xfrm>
        </p:grpSpPr>
        <p:grpSp>
          <p:nvGrpSpPr>
            <p:cNvPr id="126" name="Group 137"/>
            <p:cNvGrpSpPr/>
            <p:nvPr/>
          </p:nvGrpSpPr>
          <p:grpSpPr>
            <a:xfrm>
              <a:off x="5653172" y="746224"/>
              <a:ext cx="2728827" cy="2003588"/>
              <a:chOff x="5653172" y="735462"/>
              <a:chExt cx="2728827" cy="2003588"/>
            </a:xfrm>
          </p:grpSpPr>
          <p:pic>
            <p:nvPicPr>
              <p:cNvPr id="125" name="Picture 124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653172" y="1106302"/>
                <a:ext cx="2728827" cy="1632748"/>
              </a:xfrm>
              <a:prstGeom prst="rect">
                <a:avLst/>
              </a:prstGeom>
            </p:spPr>
          </p:pic>
          <p:sp>
            <p:nvSpPr>
              <p:cNvPr id="137" name="TextBox 136"/>
              <p:cNvSpPr txBox="1"/>
              <p:nvPr/>
            </p:nvSpPr>
            <p:spPr>
              <a:xfrm>
                <a:off x="5841053" y="735462"/>
                <a:ext cx="161993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EIC detector</a:t>
                </a:r>
              </a:p>
              <a:p>
                <a:endParaRPr lang="en-US" dirty="0"/>
              </a:p>
            </p:txBody>
          </p:sp>
        </p:grpSp>
        <p:sp>
          <p:nvSpPr>
            <p:cNvPr id="131" name="TextBox 27"/>
            <p:cNvSpPr txBox="1">
              <a:spLocks noChangeArrowheads="1"/>
            </p:cNvSpPr>
            <p:nvPr/>
          </p:nvSpPr>
          <p:spPr bwMode="auto">
            <a:xfrm rot="5400000">
              <a:off x="7277718" y="1666371"/>
              <a:ext cx="844636" cy="28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6058" tIns="48029" rIns="96058" bIns="48029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FORWARD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132" name="TextBox 28"/>
            <p:cNvSpPr txBox="1">
              <a:spLocks noChangeArrowheads="1"/>
            </p:cNvSpPr>
            <p:nvPr/>
          </p:nvSpPr>
          <p:spPr bwMode="auto">
            <a:xfrm rot="16200000">
              <a:off x="5549845" y="1670402"/>
              <a:ext cx="527417" cy="28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6058" tIns="48029" rIns="96058" bIns="48029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REAR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33" name="Text Box 2"/>
          <p:cNvSpPr txBox="1">
            <a:spLocks noChangeArrowheads="1"/>
          </p:cNvSpPr>
          <p:nvPr/>
        </p:nvSpPr>
        <p:spPr bwMode="auto">
          <a:xfrm>
            <a:off x="220437" y="3569280"/>
            <a:ext cx="4390706" cy="24489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9988" tIns="46793" rIns="89988" bIns="46793">
            <a:prstTxWarp prst="textNoShape">
              <a:avLst/>
            </a:prstTxWarp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sz="1700" dirty="0" smtClean="0">
                <a:solidFill>
                  <a:srgbClr val="FF0000"/>
                </a:solidFill>
                <a:latin typeface="Times New Roman" charset="0"/>
              </a:rPr>
              <a:t>Important for exclusive diffraction: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Hermetic Central Tracking Detector (Si pixels)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Good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em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calorimeter resolution with fine granularity 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Preshower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em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cal </a:t>
            </a:r>
            <a:r>
              <a:rPr lang="en-US" sz="17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</a:t>
            </a:r>
            <a:r>
              <a:rPr lang="en-US" sz="17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</a:t>
            </a:r>
            <a:r>
              <a:rPr lang="en-US" sz="1700" dirty="0" smtClean="0">
                <a:solidFill>
                  <a:srgbClr val="000000"/>
                </a:solidFill>
                <a:latin typeface="Symbol" charset="2"/>
                <a:cs typeface="Symbol" charset="2"/>
                <a:sym typeface="Wingdings"/>
              </a:rPr>
              <a:t>p</a:t>
            </a:r>
            <a:r>
              <a:rPr lang="en-US" sz="1700" baseline="30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0</a:t>
            </a:r>
            <a:r>
              <a:rPr lang="en-US" sz="17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background</a:t>
            </a:r>
            <a:endParaRPr lang="en-GB" sz="1700" dirty="0" smtClean="0">
              <a:solidFill>
                <a:srgbClr val="000000"/>
              </a:solidFill>
              <a:latin typeface="Times New Roman" charset="0"/>
            </a:endParaRP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Very </a:t>
            </a:r>
            <a:r>
              <a:rPr lang="en-GB" sz="1700" dirty="0">
                <a:solidFill>
                  <a:srgbClr val="000000"/>
                </a:solidFill>
                <a:latin typeface="Times New Roman" charset="0"/>
              </a:rPr>
              <a:t>forward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calorimetry</a:t>
            </a:r>
            <a:endParaRPr lang="en-GB" sz="1700" dirty="0" smtClean="0">
              <a:solidFill>
                <a:srgbClr val="000000"/>
              </a:solidFill>
              <a:latin typeface="Times New Roman" charset="0"/>
            </a:endParaRP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b="1" dirty="0" smtClean="0">
                <a:solidFill>
                  <a:srgbClr val="008000"/>
                </a:solidFill>
                <a:latin typeface="Times New Roman" charset="0"/>
              </a:rPr>
              <a:t>Roman </a:t>
            </a:r>
            <a:r>
              <a:rPr lang="en-GB" sz="1700" b="1" dirty="0">
                <a:solidFill>
                  <a:srgbClr val="008000"/>
                </a:solidFill>
                <a:latin typeface="Times New Roman" charset="0"/>
              </a:rPr>
              <a:t>pots</a:t>
            </a:r>
            <a:r>
              <a:rPr lang="en-GB" sz="1700" b="1" dirty="0" smtClean="0">
                <a:solidFill>
                  <a:srgbClr val="008000"/>
                </a:solidFill>
                <a:latin typeface="Times New Roman" charset="0"/>
              </a:rPr>
              <a:t> from the early beginning </a:t>
            </a:r>
            <a:r>
              <a:rPr lang="en-GB" sz="1700" b="1" dirty="0" smtClean="0">
                <a:latin typeface="Times New Roman" charset="0"/>
              </a:rPr>
              <a:t>(and with excellent acceptance)</a:t>
            </a:r>
            <a:endParaRPr lang="en-GB" sz="1700" b="1" dirty="0">
              <a:latin typeface="Times New Roman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188508" y="2295312"/>
            <a:ext cx="19599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General properties:</a:t>
            </a:r>
          </a:p>
          <a:p>
            <a:pPr>
              <a:buFont typeface="Times New Roman" charset="0"/>
              <a:buChar char="•"/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 Hermetic</a:t>
            </a:r>
          </a:p>
          <a:p>
            <a:pPr>
              <a:buFont typeface="Times New Roman" charset="0"/>
              <a:buChar char="•"/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 Asymmetric</a:t>
            </a:r>
          </a:p>
          <a:p>
            <a:endParaRPr lang="en-US" dirty="0"/>
          </a:p>
        </p:txBody>
      </p:sp>
      <p:grpSp>
        <p:nvGrpSpPr>
          <p:cNvPr id="136" name="Group 135"/>
          <p:cNvGrpSpPr/>
          <p:nvPr/>
        </p:nvGrpSpPr>
        <p:grpSpPr>
          <a:xfrm>
            <a:off x="5310456" y="3260207"/>
            <a:ext cx="3207800" cy="2433637"/>
            <a:chOff x="3191669" y="1666875"/>
            <a:chExt cx="3207800" cy="2433637"/>
          </a:xfrm>
        </p:grpSpPr>
        <p:sp>
          <p:nvSpPr>
            <p:cNvPr id="138" name="Text Box 3"/>
            <p:cNvSpPr txBox="1">
              <a:spLocks noChangeArrowheads="1"/>
            </p:cNvSpPr>
            <p:nvPr/>
          </p:nvSpPr>
          <p:spPr bwMode="auto">
            <a:xfrm>
              <a:off x="4234656" y="3644900"/>
              <a:ext cx="266700" cy="45561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80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400" b="1" i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t</a:t>
              </a:r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 flipV="1">
              <a:off x="4204494" y="1917700"/>
              <a:ext cx="1128713" cy="438150"/>
            </a:xfrm>
            <a:prstGeom prst="line">
              <a:avLst/>
            </a:prstGeom>
            <a:noFill/>
            <a:ln w="28440">
              <a:solidFill>
                <a:srgbClr val="FF3300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40" name="Group 6"/>
            <p:cNvGrpSpPr>
              <a:grpSpLocks/>
            </p:cNvGrpSpPr>
            <p:nvPr/>
          </p:nvGrpSpPr>
          <p:grpSpPr bwMode="auto">
            <a:xfrm>
              <a:off x="4274344" y="2828916"/>
              <a:ext cx="1317625" cy="587372"/>
              <a:chOff x="3945" y="1231"/>
              <a:chExt cx="830" cy="370"/>
            </a:xfrm>
          </p:grpSpPr>
          <p:sp>
            <p:nvSpPr>
              <p:cNvPr id="159" name="Oval 7"/>
              <p:cNvSpPr>
                <a:spLocks noChangeArrowheads="1"/>
              </p:cNvSpPr>
              <p:nvPr/>
            </p:nvSpPr>
            <p:spPr bwMode="auto">
              <a:xfrm>
                <a:off x="3945" y="1231"/>
                <a:ext cx="184" cy="95"/>
              </a:xfrm>
              <a:prstGeom prst="ellipse">
                <a:avLst/>
              </a:prstGeom>
              <a:blipFill dpi="0" rotWithShape="0">
                <a:blip r:embed="rId7"/>
                <a:srcRect/>
                <a:tile tx="0" ty="0" sx="100000" sy="100000" flip="none" algn="tl"/>
              </a:blipFill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" name="Line 9"/>
              <p:cNvSpPr>
                <a:spLocks noChangeShapeType="1"/>
              </p:cNvSpPr>
              <p:nvPr/>
            </p:nvSpPr>
            <p:spPr bwMode="auto">
              <a:xfrm>
                <a:off x="4155" y="1266"/>
                <a:ext cx="620" cy="5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Line 11"/>
              <p:cNvSpPr>
                <a:spLocks noChangeShapeType="1"/>
              </p:cNvSpPr>
              <p:nvPr/>
            </p:nvSpPr>
            <p:spPr bwMode="auto">
              <a:xfrm>
                <a:off x="4000" y="1312"/>
                <a:ext cx="1" cy="289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" name="Line 12"/>
              <p:cNvSpPr>
                <a:spLocks noChangeShapeType="1"/>
              </p:cNvSpPr>
              <p:nvPr/>
            </p:nvSpPr>
            <p:spPr bwMode="auto">
              <a:xfrm>
                <a:off x="4065" y="1312"/>
                <a:ext cx="1" cy="289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41" name="Oval 13"/>
            <p:cNvSpPr>
              <a:spLocks noChangeArrowheads="1"/>
            </p:cNvSpPr>
            <p:nvPr/>
          </p:nvSpPr>
          <p:spPr bwMode="auto">
            <a:xfrm>
              <a:off x="4237832" y="3392418"/>
              <a:ext cx="330200" cy="146050"/>
            </a:xfrm>
            <a:prstGeom prst="ellipse">
              <a:avLst/>
            </a:prstGeom>
            <a:blipFill dpi="0" rotWithShape="0">
              <a:blip r:embed="rId8"/>
              <a:srcRect/>
              <a:tile tx="0" ty="0" sx="100000" sy="100000" flip="none" algn="tl"/>
            </a:blip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Line 14"/>
            <p:cNvSpPr>
              <a:spLocks noChangeShapeType="1"/>
            </p:cNvSpPr>
            <p:nvPr/>
          </p:nvSpPr>
          <p:spPr bwMode="auto">
            <a:xfrm flipV="1">
              <a:off x="3294857" y="3465512"/>
              <a:ext cx="979488" cy="177800"/>
            </a:xfrm>
            <a:prstGeom prst="line">
              <a:avLst/>
            </a:prstGeom>
            <a:noFill/>
            <a:ln w="28440">
              <a:solidFill>
                <a:srgbClr val="333399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Line 15"/>
            <p:cNvSpPr>
              <a:spLocks noChangeShapeType="1"/>
            </p:cNvSpPr>
            <p:nvPr/>
          </p:nvSpPr>
          <p:spPr bwMode="auto">
            <a:xfrm>
              <a:off x="4553744" y="3498850"/>
              <a:ext cx="838200" cy="247650"/>
            </a:xfrm>
            <a:prstGeom prst="line">
              <a:avLst/>
            </a:prstGeom>
            <a:noFill/>
            <a:ln w="28440">
              <a:solidFill>
                <a:srgbClr val="333399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AutoShape 16"/>
            <p:cNvSpPr>
              <a:spLocks/>
            </p:cNvSpPr>
            <p:nvPr/>
          </p:nvSpPr>
          <p:spPr bwMode="auto">
            <a:xfrm rot="10740000" flipV="1">
              <a:off x="4063207" y="2154237"/>
              <a:ext cx="403225" cy="1905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255 w 21600"/>
                <a:gd name="T19" fmla="*/ 0 h 21600"/>
                <a:gd name="T20" fmla="*/ 21600 w 21600"/>
                <a:gd name="T21" fmla="*/ 1098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  <a:lnTo>
                    <a:pt x="10800" y="10800"/>
                  </a:lnTo>
                  <a:close/>
                </a:path>
                <a:path w="21600" h="21600" fill="none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</a:path>
              </a:pathLst>
            </a:custGeom>
            <a:noFill/>
            <a:ln w="93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Text Box 18"/>
            <p:cNvSpPr txBox="1">
              <a:spLocks noChangeArrowheads="1"/>
            </p:cNvSpPr>
            <p:nvPr/>
          </p:nvSpPr>
          <p:spPr bwMode="auto">
            <a:xfrm>
              <a:off x="5495132" y="2654300"/>
              <a:ext cx="904337" cy="40214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i="1" dirty="0" smtClean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VM, </a:t>
              </a:r>
              <a:r>
                <a:rPr lang="en-GB" sz="2000" b="1" i="1" dirty="0" err="1" smtClean="0">
                  <a:solidFill>
                    <a:srgbClr val="000000"/>
                  </a:solidFill>
                  <a:latin typeface="Symbol" charset="2"/>
                  <a:ea typeface="DejaVu Sans" charset="0"/>
                  <a:cs typeface="Symbol" charset="2"/>
                </a:rPr>
                <a:t>g</a:t>
              </a:r>
              <a:endParaRPr lang="en-GB" sz="2000" b="1" i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146" name="Text Box 19"/>
            <p:cNvSpPr txBox="1">
              <a:spLocks noChangeArrowheads="1"/>
            </p:cNvSpPr>
            <p:nvPr/>
          </p:nvSpPr>
          <p:spPr bwMode="auto">
            <a:xfrm>
              <a:off x="3456781" y="2900363"/>
              <a:ext cx="406400" cy="39528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W</a:t>
              </a:r>
            </a:p>
          </p:txBody>
        </p:sp>
        <p:sp>
          <p:nvSpPr>
            <p:cNvPr id="147" name="Text Box 20"/>
            <p:cNvSpPr txBox="1">
              <a:spLocks noChangeArrowheads="1"/>
            </p:cNvSpPr>
            <p:nvPr/>
          </p:nvSpPr>
          <p:spPr bwMode="auto">
            <a:xfrm>
              <a:off x="4037807" y="1768475"/>
              <a:ext cx="439738" cy="39528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i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Q</a:t>
              </a:r>
              <a:r>
                <a:rPr lang="en-GB" sz="2000" b="1" i="1" baseline="3000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2</a:t>
              </a:r>
            </a:p>
          </p:txBody>
        </p:sp>
        <p:grpSp>
          <p:nvGrpSpPr>
            <p:cNvPr id="148" name="Group 21"/>
            <p:cNvGrpSpPr>
              <a:grpSpLocks/>
            </p:cNvGrpSpPr>
            <p:nvPr/>
          </p:nvGrpSpPr>
          <p:grpSpPr bwMode="auto">
            <a:xfrm>
              <a:off x="3194844" y="1881190"/>
              <a:ext cx="1003300" cy="468313"/>
              <a:chOff x="3265" y="634"/>
              <a:chExt cx="632" cy="295"/>
            </a:xfrm>
          </p:grpSpPr>
          <p:sp>
            <p:nvSpPr>
              <p:cNvPr id="157" name="Line 22"/>
              <p:cNvSpPr>
                <a:spLocks noChangeShapeType="1"/>
              </p:cNvSpPr>
              <p:nvPr/>
            </p:nvSpPr>
            <p:spPr bwMode="auto">
              <a:xfrm>
                <a:off x="3313" y="837"/>
                <a:ext cx="584" cy="92"/>
              </a:xfrm>
              <a:prstGeom prst="line">
                <a:avLst/>
              </a:prstGeom>
              <a:noFill/>
              <a:ln w="28440">
                <a:solidFill>
                  <a:srgbClr val="FF3300"/>
                </a:solidFill>
                <a:miter lim="800000"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Text Box 23"/>
              <p:cNvSpPr txBox="1">
                <a:spLocks noChangeArrowheads="1"/>
              </p:cNvSpPr>
              <p:nvPr/>
            </p:nvSpPr>
            <p:spPr bwMode="auto">
              <a:xfrm rot="660000">
                <a:off x="3265" y="634"/>
                <a:ext cx="351" cy="21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60840" rIns="90000" bIns="46800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93000"/>
                  </a:lnSpc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 sz="1600" b="1">
                    <a:solidFill>
                      <a:srgbClr val="FF33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e </a:t>
                </a:r>
                <a:r>
                  <a:rPr lang="en-GB" sz="1600" b="1" i="1">
                    <a:solidFill>
                      <a:srgbClr val="FF33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(k)‏</a:t>
                </a:r>
              </a:p>
            </p:txBody>
          </p:sp>
        </p:grpSp>
        <p:sp>
          <p:nvSpPr>
            <p:cNvPr id="149" name="Text Box 24"/>
            <p:cNvSpPr txBox="1">
              <a:spLocks noChangeArrowheads="1"/>
            </p:cNvSpPr>
            <p:nvPr/>
          </p:nvSpPr>
          <p:spPr bwMode="auto">
            <a:xfrm rot="20040000">
              <a:off x="4707732" y="1666875"/>
              <a:ext cx="641350" cy="3333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08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600" b="1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e’(</a:t>
              </a:r>
              <a:r>
                <a:rPr lang="en-GB" sz="1600" b="1" i="1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k’)‏</a:t>
              </a:r>
            </a:p>
          </p:txBody>
        </p:sp>
        <p:sp>
          <p:nvSpPr>
            <p:cNvPr id="150" name="Text Box 25"/>
            <p:cNvSpPr txBox="1">
              <a:spLocks noChangeArrowheads="1"/>
            </p:cNvSpPr>
            <p:nvPr/>
          </p:nvSpPr>
          <p:spPr bwMode="auto">
            <a:xfrm rot="21000000">
              <a:off x="3191669" y="3624262"/>
              <a:ext cx="590550" cy="3333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08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6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 (</a:t>
              </a:r>
              <a:r>
                <a:rPr lang="en-GB" sz="1600" b="1" i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r>
                <a:rPr lang="en-GB" sz="16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)‏</a:t>
              </a:r>
            </a:p>
          </p:txBody>
        </p:sp>
        <p:sp>
          <p:nvSpPr>
            <p:cNvPr id="151" name="Text Box 26"/>
            <p:cNvSpPr txBox="1">
              <a:spLocks noChangeArrowheads="1"/>
            </p:cNvSpPr>
            <p:nvPr/>
          </p:nvSpPr>
          <p:spPr bwMode="auto">
            <a:xfrm rot="840000">
              <a:off x="4933157" y="3660775"/>
              <a:ext cx="674688" cy="3333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08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600" b="1" i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P’(p’)‏</a:t>
              </a:r>
            </a:p>
          </p:txBody>
        </p:sp>
        <p:sp>
          <p:nvSpPr>
            <p:cNvPr id="152" name="Text Box 27"/>
            <p:cNvSpPr txBox="1">
              <a:spLocks noChangeArrowheads="1"/>
            </p:cNvSpPr>
            <p:nvPr/>
          </p:nvSpPr>
          <p:spPr bwMode="auto">
            <a:xfrm>
              <a:off x="4509294" y="2959100"/>
              <a:ext cx="438150" cy="39528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i="1">
                  <a:solidFill>
                    <a:srgbClr val="008000"/>
                  </a:solidFill>
                  <a:latin typeface="Times New Roman" charset="0"/>
                  <a:ea typeface="DejaVu Sans" charset="0"/>
                  <a:cs typeface="DejaVu Sans" charset="0"/>
                </a:rPr>
                <a:t>IP</a:t>
              </a:r>
            </a:p>
          </p:txBody>
        </p:sp>
        <p:sp>
          <p:nvSpPr>
            <p:cNvPr id="153" name="AutoShape 28"/>
            <p:cNvSpPr>
              <a:spLocks/>
            </p:cNvSpPr>
            <p:nvPr/>
          </p:nvSpPr>
          <p:spPr bwMode="auto">
            <a:xfrm rot="15300000">
              <a:off x="3887860" y="2581484"/>
              <a:ext cx="1130175" cy="154941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1 w 21600"/>
                <a:gd name="T7" fmla="*/ 0 h 21600"/>
                <a:gd name="T8" fmla="*/ 0 w 21600"/>
                <a:gd name="T9" fmla="*/ -4 h 21600"/>
                <a:gd name="T10" fmla="*/ 0 w 21600"/>
                <a:gd name="T11" fmla="*/ -4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10791 w 21600"/>
                <a:gd name="T19" fmla="*/ 0 h 21600"/>
                <a:gd name="T20" fmla="*/ 21450 w 21600"/>
                <a:gd name="T21" fmla="*/ 108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10799" y="0"/>
                  </a:moveTo>
                  <a:cubicBezTo>
                    <a:pt x="10799" y="0"/>
                    <a:pt x="10799" y="-1"/>
                    <a:pt x="10800" y="-1"/>
                  </a:cubicBezTo>
                  <a:cubicBezTo>
                    <a:pt x="16092" y="-1"/>
                    <a:pt x="20604" y="3834"/>
                    <a:pt x="21458" y="9057"/>
                  </a:cubicBezTo>
                  <a:lnTo>
                    <a:pt x="10800" y="10800"/>
                  </a:lnTo>
                  <a:close/>
                </a:path>
                <a:path w="21600" h="21600" fill="none">
                  <a:moveTo>
                    <a:pt x="10799" y="0"/>
                  </a:moveTo>
                  <a:cubicBezTo>
                    <a:pt x="10799" y="0"/>
                    <a:pt x="10799" y="-1"/>
                    <a:pt x="10800" y="-1"/>
                  </a:cubicBezTo>
                  <a:cubicBezTo>
                    <a:pt x="16092" y="-1"/>
                    <a:pt x="20604" y="3834"/>
                    <a:pt x="21458" y="9057"/>
                  </a:cubicBezTo>
                </a:path>
              </a:pathLst>
            </a:custGeom>
            <a:noFill/>
            <a:ln w="93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Text Box 29"/>
            <p:cNvSpPr txBox="1">
              <a:spLocks noChangeArrowheads="1"/>
            </p:cNvSpPr>
            <p:nvPr/>
          </p:nvSpPr>
          <p:spPr bwMode="auto">
            <a:xfrm>
              <a:off x="4429919" y="2185987"/>
              <a:ext cx="681038" cy="4254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680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09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i="1">
                  <a:solidFill>
                    <a:srgbClr val="FF5050"/>
                  </a:solidFill>
                  <a:latin typeface="Symbol" charset="2"/>
                  <a:ea typeface="DejaVu Sans" charset="0"/>
                  <a:cs typeface="DejaVu Sans" charset="0"/>
                </a:rPr>
                <a:t></a:t>
              </a:r>
              <a:r>
                <a:rPr lang="en-GB" sz="2000" b="1" i="1" baseline="30000">
                  <a:solidFill>
                    <a:srgbClr val="FF5050"/>
                  </a:solidFill>
                  <a:latin typeface="Times New Roman" charset="0"/>
                  <a:ea typeface="DejaVu Sans" charset="0"/>
                  <a:cs typeface="DejaVu Sans" charset="0"/>
                </a:rPr>
                <a:t>*</a:t>
              </a:r>
              <a:r>
                <a:rPr lang="en-GB" sz="2000" b="1" i="1">
                  <a:solidFill>
                    <a:srgbClr val="FF5050"/>
                  </a:solidFill>
                  <a:latin typeface="Times New Roman" charset="0"/>
                  <a:ea typeface="DejaVu Sans" charset="0"/>
                  <a:cs typeface="DejaVu Sans" charset="0"/>
                </a:rPr>
                <a:t>(q)‏</a:t>
              </a:r>
            </a:p>
          </p:txBody>
        </p:sp>
        <p:sp>
          <p:nvSpPr>
            <p:cNvPr id="155" name="Freeform 30"/>
            <p:cNvSpPr>
              <a:spLocks noChangeArrowheads="1"/>
            </p:cNvSpPr>
            <p:nvPr/>
          </p:nvSpPr>
          <p:spPr bwMode="auto">
            <a:xfrm rot="4200000">
              <a:off x="4052094" y="2430462"/>
              <a:ext cx="488950" cy="196850"/>
            </a:xfrm>
            <a:custGeom>
              <a:avLst/>
              <a:gdLst>
                <a:gd name="T0" fmla="*/ 0 w 768"/>
                <a:gd name="T1" fmla="*/ 135 h 104"/>
                <a:gd name="T2" fmla="*/ 1 w 768"/>
                <a:gd name="T3" fmla="*/ 20 h 104"/>
                <a:gd name="T4" fmla="*/ 2 w 768"/>
                <a:gd name="T5" fmla="*/ 250 h 104"/>
                <a:gd name="T6" fmla="*/ 3 w 768"/>
                <a:gd name="T7" fmla="*/ 20 h 104"/>
                <a:gd name="T8" fmla="*/ 4 w 768"/>
                <a:gd name="T9" fmla="*/ 250 h 104"/>
                <a:gd name="T10" fmla="*/ 5 w 768"/>
                <a:gd name="T11" fmla="*/ 20 h 104"/>
                <a:gd name="T12" fmla="*/ 6 w 768"/>
                <a:gd name="T13" fmla="*/ 250 h 104"/>
                <a:gd name="T14" fmla="*/ 7 w 768"/>
                <a:gd name="T15" fmla="*/ 20 h 104"/>
                <a:gd name="T16" fmla="*/ 8 w 768"/>
                <a:gd name="T17" fmla="*/ 250 h 1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68"/>
                <a:gd name="T28" fmla="*/ 0 h 104"/>
                <a:gd name="T29" fmla="*/ 768 w 768"/>
                <a:gd name="T30" fmla="*/ 104 h 10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68" h="104">
                  <a:moveTo>
                    <a:pt x="0" y="56"/>
                  </a:moveTo>
                  <a:cubicBezTo>
                    <a:pt x="32" y="28"/>
                    <a:pt x="64" y="0"/>
                    <a:pt x="96" y="8"/>
                  </a:cubicBezTo>
                  <a:cubicBezTo>
                    <a:pt x="128" y="16"/>
                    <a:pt x="160" y="104"/>
                    <a:pt x="192" y="104"/>
                  </a:cubicBezTo>
                  <a:cubicBezTo>
                    <a:pt x="224" y="104"/>
                    <a:pt x="256" y="8"/>
                    <a:pt x="288" y="8"/>
                  </a:cubicBezTo>
                  <a:cubicBezTo>
                    <a:pt x="320" y="8"/>
                    <a:pt x="352" y="104"/>
                    <a:pt x="384" y="104"/>
                  </a:cubicBezTo>
                  <a:cubicBezTo>
                    <a:pt x="416" y="104"/>
                    <a:pt x="448" y="8"/>
                    <a:pt x="480" y="8"/>
                  </a:cubicBezTo>
                  <a:cubicBezTo>
                    <a:pt x="512" y="8"/>
                    <a:pt x="544" y="104"/>
                    <a:pt x="576" y="104"/>
                  </a:cubicBezTo>
                  <a:cubicBezTo>
                    <a:pt x="608" y="104"/>
                    <a:pt x="640" y="8"/>
                    <a:pt x="672" y="8"/>
                  </a:cubicBezTo>
                  <a:cubicBezTo>
                    <a:pt x="704" y="8"/>
                    <a:pt x="752" y="88"/>
                    <a:pt x="768" y="104"/>
                  </a:cubicBezTo>
                </a:path>
              </a:pathLst>
            </a:custGeom>
            <a:noFill/>
            <a:ln w="1908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AutoShape 16"/>
            <p:cNvSpPr>
              <a:spLocks/>
            </p:cNvSpPr>
            <p:nvPr/>
          </p:nvSpPr>
          <p:spPr bwMode="auto">
            <a:xfrm flipV="1">
              <a:off x="4188803" y="3486150"/>
              <a:ext cx="403225" cy="1905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255 w 21600"/>
                <a:gd name="T19" fmla="*/ 0 h 21600"/>
                <a:gd name="T20" fmla="*/ 21600 w 21600"/>
                <a:gd name="T21" fmla="*/ 1098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  <a:lnTo>
                    <a:pt x="10800" y="10800"/>
                  </a:lnTo>
                  <a:close/>
                </a:path>
                <a:path w="21600" h="21600" fill="none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</a:path>
              </a:pathLst>
            </a:custGeom>
            <a:noFill/>
            <a:ln w="93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130" grpId="0"/>
      <p:bldP spid="133" grpId="0"/>
      <p:bldP spid="1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37010" y="800632"/>
            <a:ext cx="3549211" cy="3075983"/>
            <a:chOff x="457200" y="875336"/>
            <a:chExt cx="3549211" cy="307598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875336"/>
              <a:ext cx="3549211" cy="3075983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992106" y="1237615"/>
              <a:ext cx="13276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20x250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501301" y="830152"/>
            <a:ext cx="3505689" cy="3035791"/>
            <a:chOff x="5181111" y="915528"/>
            <a:chExt cx="3505689" cy="3035791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81111" y="915528"/>
              <a:ext cx="3505689" cy="3035791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5718524" y="1314681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5x50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999587" y="652916"/>
            <a:ext cx="55248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Accepted </a:t>
            </a:r>
            <a:r>
              <a:rPr lang="en-US" sz="1600" b="1" dirty="0" err="1" smtClean="0"/>
              <a:t>in“Roman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Pot”(example</a:t>
            </a:r>
            <a:r>
              <a:rPr lang="en-US" sz="1600" b="1" dirty="0" smtClean="0"/>
              <a:t>) at </a:t>
            </a:r>
            <a:r>
              <a:rPr lang="en-US" sz="1600" b="1" dirty="0" err="1" smtClean="0"/>
              <a:t>s</a:t>
            </a:r>
            <a:r>
              <a:rPr lang="en-US" sz="1600" b="1" dirty="0" smtClean="0"/>
              <a:t>=20m</a:t>
            </a:r>
            <a:endParaRPr lang="en-US" sz="1600" b="1" dirty="0"/>
          </a:p>
        </p:txBody>
      </p:sp>
      <p:sp>
        <p:nvSpPr>
          <p:cNvPr id="1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438" y="674260"/>
            <a:ext cx="17128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J-H Lee</a:t>
            </a:r>
            <a:endParaRPr lang="en-US" sz="1600" b="1" dirty="0">
              <a:solidFill>
                <a:srgbClr val="0000FF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5633960" y="4190799"/>
            <a:ext cx="3366063" cy="1663241"/>
            <a:chOff x="5829279" y="2228441"/>
            <a:chExt cx="3366063" cy="1663241"/>
          </a:xfrm>
        </p:grpSpPr>
        <p:sp>
          <p:nvSpPr>
            <p:cNvPr id="24" name="Text Box 7"/>
            <p:cNvSpPr txBox="1">
              <a:spLocks noChangeArrowheads="1"/>
            </p:cNvSpPr>
            <p:nvPr/>
          </p:nvSpPr>
          <p:spPr bwMode="auto">
            <a:xfrm>
              <a:off x="7002465" y="2710903"/>
              <a:ext cx="1718153" cy="422452"/>
            </a:xfrm>
            <a:prstGeom prst="rect">
              <a:avLst/>
            </a:prstGeom>
            <a:noFill/>
            <a:ln w="1908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4545" tIns="49163" rIns="94545" bIns="49163">
              <a:prstTxWarp prst="textNoShape">
                <a:avLst/>
              </a:prstTxWarp>
              <a:spAutoFit/>
            </a:bodyPr>
            <a:lstStyle/>
            <a:p>
              <a:pPr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sz="2100" b="1" dirty="0" err="1">
                  <a:solidFill>
                    <a:srgbClr val="333399"/>
                  </a:solidFill>
                  <a:latin typeface="URW Chancery L" charset="0"/>
                </a:rPr>
                <a:t>L</a:t>
              </a:r>
              <a:r>
                <a:rPr lang="it-IT" sz="2100" b="1" dirty="0">
                  <a:solidFill>
                    <a:srgbClr val="333399"/>
                  </a:solidFill>
                </a:rPr>
                <a:t> = 27.77 pb</a:t>
              </a:r>
              <a:r>
                <a:rPr lang="it-IT" sz="2100" b="1" baseline="30000" dirty="0">
                  <a:solidFill>
                    <a:srgbClr val="333399"/>
                  </a:solidFill>
                </a:rPr>
                <a:t>-1</a:t>
              </a:r>
            </a:p>
          </p:txBody>
        </p:sp>
        <p:pic>
          <p:nvPicPr>
            <p:cNvPr id="25" name="Picture 2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871572" y="2680395"/>
              <a:ext cx="850058" cy="67390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26" name="Down Arrow 25"/>
            <p:cNvSpPr/>
            <p:nvPr/>
          </p:nvSpPr>
          <p:spPr bwMode="auto">
            <a:xfrm>
              <a:off x="7736967" y="3208514"/>
              <a:ext cx="348658" cy="238354"/>
            </a:xfrm>
            <a:prstGeom prst="downArrow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058" tIns="48029" rIns="96058" bIns="48029" numCol="1" rtlCol="0" anchor="t" anchorCtr="0" compatLnSpc="1">
              <a:prstTxWarp prst="textNoShape">
                <a:avLst/>
              </a:prstTxWarp>
            </a:bodyPr>
            <a:lstStyle/>
            <a:p>
              <a:pPr defTabSz="471951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endParaRPr lang="en-US" sz="1900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919575" y="3403078"/>
              <a:ext cx="2275767" cy="373995"/>
            </a:xfrm>
            <a:prstGeom prst="rect">
              <a:avLst/>
            </a:prstGeom>
            <a:noFill/>
          </p:spPr>
          <p:txBody>
            <a:bodyPr wrap="none" lIns="96058" tIns="48029" rIns="96058" bIns="48029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dirty="0" smtClean="0">
                  <a:solidFill>
                    <a:srgbClr val="FF0000"/>
                  </a:solidFill>
                </a:rPr>
                <a:t>55 events </a:t>
              </a:r>
              <a:r>
                <a:rPr lang="en-US" dirty="0" smtClean="0">
                  <a:solidFill>
                    <a:srgbClr val="000090"/>
                  </a:solidFill>
                </a:rPr>
                <a:t>(DVCS + BH)</a:t>
              </a:r>
              <a:endParaRPr lang="en-US" dirty="0">
                <a:solidFill>
                  <a:srgbClr val="000090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829279" y="2228441"/>
              <a:ext cx="1732875" cy="312440"/>
            </a:xfrm>
            <a:prstGeom prst="rect">
              <a:avLst/>
            </a:prstGeom>
            <a:noFill/>
          </p:spPr>
          <p:txBody>
            <a:bodyPr wrap="none" lIns="96058" tIns="48029" rIns="96058" bIns="48029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400" b="1" dirty="0" smtClean="0">
                  <a:solidFill>
                    <a:schemeClr val="tx1"/>
                  </a:solidFill>
                </a:rPr>
                <a:t>Roman </a:t>
              </a:r>
              <a:r>
                <a:rPr lang="en-US" sz="1400" b="1" dirty="0" smtClean="0"/>
                <a:t>Pots at HERA</a:t>
              </a:r>
              <a:endParaRPr lang="en-US" sz="1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829279" y="2228441"/>
              <a:ext cx="3279789" cy="1663241"/>
            </a:xfrm>
            <a:prstGeom prst="rect">
              <a:avLst/>
            </a:prstGeom>
            <a:noFill/>
            <a:ln w="19050" cmpd="sng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3831568" y="1270633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rgbClr val="000090"/>
                </a:solidFill>
              </a:rPr>
              <a:t>Quadrupoles</a:t>
            </a:r>
            <a:r>
              <a:rPr lang="en-US" sz="1400" b="1" dirty="0" smtClean="0">
                <a:solidFill>
                  <a:srgbClr val="000090"/>
                </a:solidFill>
              </a:rPr>
              <a:t> acceptance</a:t>
            </a:r>
            <a:endParaRPr lang="en-US" sz="1400" b="1" dirty="0">
              <a:solidFill>
                <a:srgbClr val="00009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31568" y="2624978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10</a:t>
            </a:r>
            <a:r>
              <a:rPr lang="en-US" sz="14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s </a:t>
            </a:r>
            <a:r>
              <a:rPr lang="en-US" sz="1400" b="1" dirty="0" smtClean="0">
                <a:solidFill>
                  <a:srgbClr val="FF0000"/>
                </a:solidFill>
              </a:rPr>
              <a:t>from the beam-pipe</a:t>
            </a:r>
            <a:endParaRPr lang="en-US" sz="1400" b="1" dirty="0">
              <a:solidFill>
                <a:srgbClr val="FF0000"/>
              </a:solidFill>
            </a:endParaRPr>
          </a:p>
        </p:txBody>
      </p:sp>
      <p:cxnSp>
        <p:nvCxnSpPr>
          <p:cNvPr id="33" name="Straight Arrow Connector 32"/>
          <p:cNvCxnSpPr>
            <a:stCxn id="30" idx="1"/>
          </p:cNvCxnSpPr>
          <p:nvPr/>
        </p:nvCxnSpPr>
        <p:spPr>
          <a:xfrm rot="10800000" flipV="1">
            <a:off x="1963504" y="1532243"/>
            <a:ext cx="1868064" cy="4420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30" idx="3"/>
          </p:cNvCxnSpPr>
          <p:nvPr/>
        </p:nvCxnSpPr>
        <p:spPr>
          <a:xfrm>
            <a:off x="5037606" y="1532243"/>
            <a:ext cx="2019548" cy="4420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31" idx="1"/>
          </p:cNvCxnSpPr>
          <p:nvPr/>
        </p:nvCxnSpPr>
        <p:spPr>
          <a:xfrm rot="10800000">
            <a:off x="1999588" y="2347818"/>
            <a:ext cx="1831980" cy="53877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31" idx="3"/>
          </p:cNvCxnSpPr>
          <p:nvPr/>
        </p:nvCxnSpPr>
        <p:spPr>
          <a:xfrm flipV="1">
            <a:off x="5037606" y="2347810"/>
            <a:ext cx="2096280" cy="5387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1" y="3969492"/>
            <a:ext cx="551615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• high‐</a:t>
            </a:r>
            <a:r>
              <a:rPr lang="en-US" dirty="0" err="1" smtClean="0"/>
              <a:t>t</a:t>
            </a:r>
            <a:r>
              <a:rPr lang="en-US" dirty="0" smtClean="0"/>
              <a:t> acceptance mainly limited by magnet aperture</a:t>
            </a:r>
          </a:p>
          <a:p>
            <a:r>
              <a:rPr lang="en-US" dirty="0" smtClean="0"/>
              <a:t>• low‐</a:t>
            </a:r>
            <a:r>
              <a:rPr lang="en-US" dirty="0" err="1" smtClean="0"/>
              <a:t>t</a:t>
            </a:r>
            <a:r>
              <a:rPr lang="en-US" dirty="0" smtClean="0"/>
              <a:t> acceptance limited by beam envelop (~10σ)</a:t>
            </a:r>
          </a:p>
          <a:p>
            <a:r>
              <a:rPr lang="en-US" dirty="0" smtClean="0"/>
              <a:t>• </a:t>
            </a:r>
            <a:r>
              <a:rPr lang="en-US" dirty="0" err="1" smtClean="0"/>
              <a:t>t</a:t>
            </a:r>
            <a:r>
              <a:rPr lang="en-US" dirty="0" smtClean="0"/>
              <a:t>‐resolution limited by</a:t>
            </a:r>
          </a:p>
          <a:p>
            <a:pPr lvl="1"/>
            <a:r>
              <a:rPr lang="en-US" dirty="0" smtClean="0"/>
              <a:t>– beam angular divergence ~100μrad for small </a:t>
            </a:r>
            <a:r>
              <a:rPr lang="en-US" dirty="0" err="1" smtClean="0"/>
              <a:t>t</a:t>
            </a:r>
            <a:endParaRPr lang="en-US" dirty="0" smtClean="0"/>
          </a:p>
          <a:p>
            <a:pPr lvl="1"/>
            <a:r>
              <a:rPr lang="en-US" dirty="0" smtClean="0"/>
              <a:t>– uncertainties in vertex (</a:t>
            </a:r>
            <a:r>
              <a:rPr lang="en-US" dirty="0" err="1" smtClean="0"/>
              <a:t>x,y,z</a:t>
            </a:r>
            <a:r>
              <a:rPr lang="en-US" dirty="0" smtClean="0"/>
              <a:t>) and transport</a:t>
            </a:r>
          </a:p>
          <a:p>
            <a:pPr lvl="1"/>
            <a:r>
              <a:rPr lang="en-US" dirty="0" smtClean="0"/>
              <a:t>– ~&lt;5-10% resolution in </a:t>
            </a:r>
            <a:r>
              <a:rPr lang="en-US" dirty="0" err="1" smtClean="0"/>
              <a:t>t</a:t>
            </a:r>
            <a:r>
              <a:rPr lang="en-US" dirty="0" smtClean="0"/>
              <a:t> (RP at STAR)</a:t>
            </a:r>
            <a:endParaRPr lang="en-US" dirty="0"/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Direct |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| measurement @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eRHIC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2551854" y="5370808"/>
            <a:ext cx="214630" cy="408213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6058" tIns="48029" rIns="96058" bIns="48029" anchor="ctr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lang="en-US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5" descr="gpd-ma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0746" y="574804"/>
            <a:ext cx="6238298" cy="4033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22"/>
          <p:cNvGrpSpPr/>
          <p:nvPr/>
        </p:nvGrpSpPr>
        <p:grpSpPr>
          <a:xfrm>
            <a:off x="4446573" y="4554489"/>
            <a:ext cx="2895096" cy="1516920"/>
            <a:chOff x="3997844" y="4554489"/>
            <a:chExt cx="2895096" cy="1516920"/>
          </a:xfrm>
        </p:grpSpPr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3997844" y="4692570"/>
              <a:ext cx="2895096" cy="13788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marL="282575" indent="-282575">
                <a:lnSpc>
                  <a:spcPct val="100000"/>
                </a:lnSpc>
                <a:buClr>
                  <a:srgbClr val="0000CC"/>
                </a:buClr>
                <a:buFont typeface="Wingdings" charset="2"/>
                <a:buChar char="²"/>
                <a:defRPr/>
              </a:pP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DVCS</a:t>
              </a: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 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(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g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): H,  E, H,  E</a:t>
              </a:r>
              <a:endParaRPr lang="en-US" sz="19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Comic Sans MS" charset="0"/>
                <a:cs typeface="Comic Sans MS" charset="0"/>
              </a:endParaRPr>
            </a:p>
            <a:p>
              <a:pPr marL="282575" indent="-282575">
                <a:lnSpc>
                  <a:spcPct val="100000"/>
                </a:lnSpc>
                <a:spcBef>
                  <a:spcPct val="20000"/>
                </a:spcBef>
                <a:buClr>
                  <a:srgbClr val="0000CC"/>
                </a:buClr>
                <a:buFont typeface="Wingdings" charset="2"/>
                <a:buChar char="²"/>
                <a:defRPr/>
              </a:pP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VM</a:t>
              </a: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 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(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r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, 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w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, 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f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): 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 H  E</a:t>
              </a:r>
              <a:endParaRPr lang="en-US" sz="19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</a:endParaRPr>
            </a:p>
            <a:p>
              <a:pPr marL="282575" indent="-282575">
                <a:lnSpc>
                  <a:spcPct val="100000"/>
                </a:lnSpc>
                <a:spcBef>
                  <a:spcPct val="20000"/>
                </a:spcBef>
                <a:buClr>
                  <a:srgbClr val="0000CC"/>
                </a:buClr>
                <a:buFont typeface="Wingdings" charset="2"/>
                <a:buChar char="²"/>
                <a:defRPr/>
              </a:pP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Info 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on quark </a:t>
              </a: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flavors via PS 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mesons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 (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p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, 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h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)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: H  E </a:t>
              </a: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6084930" y="5541045"/>
              <a:ext cx="316488" cy="38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9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~</a:t>
              </a:r>
            </a:p>
          </p:txBody>
        </p:sp>
        <p:sp>
          <p:nvSpPr>
            <p:cNvPr id="12" name="Text Box 14"/>
            <p:cNvSpPr txBox="1">
              <a:spLocks noChangeArrowheads="1"/>
            </p:cNvSpPr>
            <p:nvPr/>
          </p:nvSpPr>
          <p:spPr bwMode="auto">
            <a:xfrm>
              <a:off x="5894121" y="4554489"/>
              <a:ext cx="316488" cy="38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9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~</a:t>
              </a:r>
            </a:p>
          </p:txBody>
        </p:sp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6232319" y="4554489"/>
              <a:ext cx="316488" cy="38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9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~</a:t>
              </a:r>
            </a:p>
          </p:txBody>
        </p:sp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6379708" y="5532380"/>
              <a:ext cx="316488" cy="38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9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~</a:t>
              </a:r>
            </a:p>
          </p:txBody>
        </p:sp>
      </p:grp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20025" y="5029922"/>
            <a:ext cx="3459030" cy="681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6058" tIns="48029" rIns="96058" bIns="48029">
            <a:prstTxWarp prst="textNoShape">
              <a:avLst/>
            </a:prstTxWarp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quantum number of final state selects different </a:t>
            </a:r>
            <a:r>
              <a:rPr lang="en-US" sz="19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r>
              <a:rPr lang="en-US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it-IT" sz="19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Generalized Parton Distributions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304800" y="1295400"/>
            <a:ext cx="2362200" cy="4411663"/>
            <a:chOff x="288" y="720"/>
            <a:chExt cx="1488" cy="2779"/>
          </a:xfrm>
        </p:grpSpPr>
        <p:sp>
          <p:nvSpPr>
            <p:cNvPr id="17" name="Rectangle 5"/>
            <p:cNvSpPr>
              <a:spLocks noChangeArrowheads="1"/>
            </p:cNvSpPr>
            <p:nvPr/>
          </p:nvSpPr>
          <p:spPr bwMode="auto">
            <a:xfrm>
              <a:off x="432" y="720"/>
              <a:ext cx="1200" cy="196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" name="Text Box 6"/>
            <p:cNvSpPr txBox="1">
              <a:spLocks noChangeArrowheads="1"/>
            </p:cNvSpPr>
            <p:nvPr/>
          </p:nvSpPr>
          <p:spPr bwMode="auto">
            <a:xfrm>
              <a:off x="288" y="2976"/>
              <a:ext cx="1488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Proton form factors, </a:t>
              </a:r>
              <a:r>
                <a:rPr lang="en-US" sz="1600" b="1" dirty="0">
                  <a:solidFill>
                    <a:srgbClr val="7EE02C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transverse </a:t>
              </a:r>
              <a:r>
                <a:rPr lang="en-US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charge &amp; current densities</a:t>
              </a:r>
            </a:p>
          </p:txBody>
        </p:sp>
        <p:pic>
          <p:nvPicPr>
            <p:cNvPr id="19" name="Picture 7" descr="fig02-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0" y="816"/>
              <a:ext cx="1065" cy="18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6705601" y="1295400"/>
            <a:ext cx="2236788" cy="4886325"/>
            <a:chOff x="4080" y="720"/>
            <a:chExt cx="1409" cy="3078"/>
          </a:xfrm>
        </p:grpSpPr>
        <p:sp>
          <p:nvSpPr>
            <p:cNvPr id="21" name="Rectangle 9"/>
            <p:cNvSpPr>
              <a:spLocks noChangeArrowheads="1"/>
            </p:cNvSpPr>
            <p:nvPr/>
          </p:nvSpPr>
          <p:spPr bwMode="auto">
            <a:xfrm>
              <a:off x="4080" y="720"/>
              <a:ext cx="1248" cy="216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2400" b="0" i="0">
                <a:solidFill>
                  <a:schemeClr val="hlink"/>
                </a:solidFill>
                <a:effectLst/>
              </a:endParaRPr>
            </a:p>
          </p:txBody>
        </p:sp>
        <p:sp>
          <p:nvSpPr>
            <p:cNvPr id="22" name="Text Box 10"/>
            <p:cNvSpPr txBox="1">
              <a:spLocks noChangeArrowheads="1"/>
            </p:cNvSpPr>
            <p:nvPr/>
          </p:nvSpPr>
          <p:spPr bwMode="auto">
            <a:xfrm>
              <a:off x="4080" y="3119"/>
              <a:ext cx="1409" cy="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Structure functions,</a:t>
              </a:r>
            </a:p>
            <a:p>
              <a:r>
                <a:rPr lang="en-US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quark </a:t>
              </a:r>
              <a:r>
                <a:rPr lang="en-US" sz="1600" b="1" dirty="0">
                  <a:solidFill>
                    <a:srgbClr val="7EE02C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longitudinal</a:t>
              </a:r>
            </a:p>
            <a:p>
              <a:r>
                <a:rPr lang="en-US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momentum &amp; </a:t>
              </a:r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helicity</a:t>
              </a:r>
              <a:r>
                <a:rPr lang="en-US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 </a:t>
              </a:r>
            </a:p>
            <a:p>
              <a:r>
                <a:rPr lang="en-US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distributions</a:t>
              </a:r>
            </a:p>
          </p:txBody>
        </p:sp>
        <p:pic>
          <p:nvPicPr>
            <p:cNvPr id="29" name="Picture 11" descr="fig02-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158" y="816"/>
              <a:ext cx="1074" cy="1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" name="AutoShape 13"/>
          <p:cNvSpPr>
            <a:spLocks noChangeArrowheads="1"/>
          </p:cNvSpPr>
          <p:nvPr/>
        </p:nvSpPr>
        <p:spPr bwMode="auto">
          <a:xfrm rot="1611983">
            <a:off x="2133600" y="2767013"/>
            <a:ext cx="1092200" cy="509588"/>
          </a:xfrm>
          <a:prstGeom prst="rightArrow">
            <a:avLst>
              <a:gd name="adj1" fmla="val 50000"/>
              <a:gd name="adj2" fmla="val 53583"/>
            </a:avLst>
          </a:prstGeom>
          <a:solidFill>
            <a:srgbClr val="F4FC4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400" b="0" i="0">
              <a:solidFill>
                <a:schemeClr val="tx1"/>
              </a:solidFill>
              <a:effectLst/>
            </a:endParaRPr>
          </a:p>
        </p:txBody>
      </p:sp>
      <p:grpSp>
        <p:nvGrpSpPr>
          <p:cNvPr id="5" name="Group 27"/>
          <p:cNvGrpSpPr/>
          <p:nvPr/>
        </p:nvGrpSpPr>
        <p:grpSpPr>
          <a:xfrm>
            <a:off x="3292475" y="1524000"/>
            <a:ext cx="2514600" cy="3703638"/>
            <a:chOff x="3292475" y="1524000"/>
            <a:chExt cx="2514600" cy="3703638"/>
          </a:xfrm>
        </p:grpSpPr>
        <p:sp>
          <p:nvSpPr>
            <p:cNvPr id="32" name="Rectangle 14"/>
            <p:cNvSpPr>
              <a:spLocks noChangeArrowheads="1"/>
            </p:cNvSpPr>
            <p:nvPr/>
          </p:nvSpPr>
          <p:spPr bwMode="auto">
            <a:xfrm>
              <a:off x="3292475" y="1524000"/>
              <a:ext cx="2514600" cy="3703638"/>
            </a:xfrm>
            <a:prstGeom prst="rect">
              <a:avLst/>
            </a:prstGeom>
            <a:solidFill>
              <a:srgbClr val="F2FC24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33" name="Picture 15" descr="fig02-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419475" y="1743075"/>
              <a:ext cx="2252663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" name="AutoShape 16"/>
          <p:cNvSpPr>
            <a:spLocks noChangeArrowheads="1"/>
          </p:cNvSpPr>
          <p:nvPr/>
        </p:nvSpPr>
        <p:spPr bwMode="auto">
          <a:xfrm rot="19816077">
            <a:off x="5783263" y="2921000"/>
            <a:ext cx="1087438" cy="508000"/>
          </a:xfrm>
          <a:prstGeom prst="leftArrow">
            <a:avLst>
              <a:gd name="adj1" fmla="val 50000"/>
              <a:gd name="adj2" fmla="val 53516"/>
            </a:avLst>
          </a:prstGeom>
          <a:solidFill>
            <a:srgbClr val="F4FC4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400" b="0" i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0" grpId="0" animBg="1"/>
      <p:bldP spid="30" grpId="1" animBg="1"/>
      <p:bldP spid="34" grpId="0" animBg="1"/>
      <p:bldP spid="3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24291" y="4246569"/>
          <a:ext cx="5290250" cy="647701"/>
        </p:xfrm>
        <a:graphic>
          <a:graphicData uri="http://schemas.openxmlformats.org/presentationml/2006/ole">
            <p:oleObj spid="_x0000_s151556" name="Equation" r:id="rId3" imgW="3403600" imgH="393700" progId="Equation.3">
              <p:embed/>
            </p:oleObj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304073" y="1687356"/>
            <a:ext cx="8162939" cy="1691944"/>
            <a:chOff x="304073" y="1687356"/>
            <a:chExt cx="8162939" cy="1691944"/>
          </a:xfrm>
        </p:grpSpPr>
        <p:pic>
          <p:nvPicPr>
            <p:cNvPr id="8" name="Picture 7" descr="PHI_angle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4073" y="1687356"/>
              <a:ext cx="2892757" cy="1691944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4157573" y="2082882"/>
            <a:ext cx="1535112" cy="371475"/>
          </p:xfrm>
          <a:graphic>
            <a:graphicData uri="http://schemas.openxmlformats.org/presentationml/2006/ole">
              <p:oleObj spid="_x0000_s151554" name="Equation" r:id="rId5" imgW="736600" imgH="177800" progId="Equation.3">
                <p:embed/>
              </p:oleObj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4145701" y="2606102"/>
            <a:ext cx="1682750" cy="373063"/>
          </p:xfrm>
          <a:graphic>
            <a:graphicData uri="http://schemas.openxmlformats.org/presentationml/2006/ole">
              <p:oleObj spid="_x0000_s151555" name="Equation" r:id="rId6" imgW="800100" imgH="177800" progId="Equation.3">
                <p:embed/>
              </p:oleObj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5895885" y="2049168"/>
              <a:ext cx="214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production and scattering planes</a:t>
              </a:r>
              <a:endParaRPr 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42611" y="2576119"/>
              <a:ext cx="2624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scattering plane and the transverse pol. vector</a:t>
              </a:r>
              <a:endParaRPr lang="en-US" sz="1400" b="1" dirty="0"/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124291" y="3411868"/>
            <a:ext cx="5862636" cy="640476"/>
            <a:chOff x="124291" y="3411868"/>
            <a:chExt cx="5862636" cy="640476"/>
          </a:xfrm>
        </p:grpSpPr>
        <p:graphicFrame>
          <p:nvGraphicFramePr>
            <p:cNvPr id="151559" name="Object 7"/>
            <p:cNvGraphicFramePr>
              <a:graphicFrameLocks noChangeAspect="1"/>
            </p:cNvGraphicFramePr>
            <p:nvPr/>
          </p:nvGraphicFramePr>
          <p:xfrm>
            <a:off x="124291" y="3411868"/>
            <a:ext cx="2922919" cy="579216"/>
          </p:xfrm>
          <a:graphic>
            <a:graphicData uri="http://schemas.openxmlformats.org/presentationml/2006/ole">
              <p:oleObj spid="_x0000_s151559" name="Equation" r:id="rId7" imgW="1816100" imgH="381000" progId="Equation.3">
                <p:embed/>
              </p:oleObj>
            </a:graphicData>
          </a:graphic>
        </p:graphicFrame>
        <p:sp>
          <p:nvSpPr>
            <p:cNvPr id="28" name="TextBox 27"/>
            <p:cNvSpPr txBox="1"/>
            <p:nvPr/>
          </p:nvSpPr>
          <p:spPr>
            <a:xfrm>
              <a:off x="4164531" y="3467568"/>
              <a:ext cx="182239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Requires a positron beam at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eRHIC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3248844" y="3811450"/>
              <a:ext cx="61045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1560" name="Object 8"/>
          <p:cNvGraphicFramePr>
            <a:graphicFrameLocks noChangeAspect="1"/>
          </p:cNvGraphicFramePr>
          <p:nvPr/>
        </p:nvGraphicFramePr>
        <p:xfrm>
          <a:off x="41275" y="5187950"/>
          <a:ext cx="5456238" cy="712788"/>
        </p:xfrm>
        <a:graphic>
          <a:graphicData uri="http://schemas.openxmlformats.org/presentationml/2006/ole">
            <p:oleObj spid="_x0000_s151560" name="Equation" r:id="rId8" imgW="3378200" imgH="406400" progId="Equation.3">
              <p:embed/>
            </p:oleObj>
          </a:graphicData>
        </a:graphic>
      </p:graphicFrame>
      <p:grpSp>
        <p:nvGrpSpPr>
          <p:cNvPr id="47" name="Group 46"/>
          <p:cNvGrpSpPr/>
          <p:nvPr/>
        </p:nvGrpSpPr>
        <p:grpSpPr>
          <a:xfrm>
            <a:off x="1448333" y="4246569"/>
            <a:ext cx="7240747" cy="647701"/>
            <a:chOff x="1448333" y="4246569"/>
            <a:chExt cx="7240747" cy="647701"/>
          </a:xfrm>
        </p:grpSpPr>
        <p:sp>
          <p:nvSpPr>
            <p:cNvPr id="38" name="TextBox 37"/>
            <p:cNvSpPr txBox="1"/>
            <p:nvPr/>
          </p:nvSpPr>
          <p:spPr>
            <a:xfrm>
              <a:off x="5416823" y="4247939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448333" y="4246569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921985" y="5208988"/>
            <a:ext cx="6560936" cy="699258"/>
            <a:chOff x="1921985" y="5208988"/>
            <a:chExt cx="6560936" cy="699258"/>
          </a:xfrm>
        </p:grpSpPr>
        <p:sp>
          <p:nvSpPr>
            <p:cNvPr id="39" name="TextBox 38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51563" name="Object 11"/>
          <p:cNvGraphicFramePr>
            <a:graphicFrameLocks noChangeAspect="1"/>
          </p:cNvGraphicFramePr>
          <p:nvPr/>
        </p:nvGraphicFramePr>
        <p:xfrm>
          <a:off x="108551" y="873125"/>
          <a:ext cx="3859302" cy="738701"/>
        </p:xfrm>
        <a:graphic>
          <a:graphicData uri="http://schemas.openxmlformats.org/presentationml/2006/ole">
            <p:oleObj spid="_x0000_s151563" name="Equation" r:id="rId9" imgW="2590800" imgH="495300" progId="Equation.3">
              <p:embed/>
            </p:oleObj>
          </a:graphicData>
        </a:graphic>
      </p:graphicFrame>
      <p:grpSp>
        <p:nvGrpSpPr>
          <p:cNvPr id="42" name="Group 41"/>
          <p:cNvGrpSpPr/>
          <p:nvPr/>
        </p:nvGrpSpPr>
        <p:grpSpPr>
          <a:xfrm>
            <a:off x="942659" y="938261"/>
            <a:ext cx="6713269" cy="647701"/>
            <a:chOff x="942659" y="938261"/>
            <a:chExt cx="6713269" cy="647701"/>
          </a:xfrm>
        </p:grpSpPr>
        <p:sp>
          <p:nvSpPr>
            <p:cNvPr id="34" name="TextBox 33"/>
            <p:cNvSpPr txBox="1"/>
            <p:nvPr/>
          </p:nvSpPr>
          <p:spPr>
            <a:xfrm>
              <a:off x="4383671" y="942694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942659" y="938261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727690" y="927405"/>
            <a:ext cx="4523312" cy="662709"/>
            <a:chOff x="2727690" y="927405"/>
            <a:chExt cx="4523312" cy="662709"/>
          </a:xfrm>
        </p:grpSpPr>
        <p:sp>
          <p:nvSpPr>
            <p:cNvPr id="40" name="Oval 39"/>
            <p:cNvSpPr/>
            <p:nvPr/>
          </p:nvSpPr>
          <p:spPr>
            <a:xfrm>
              <a:off x="2727690" y="927405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20679" y="1220782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859302" y="4246569"/>
            <a:ext cx="4423486" cy="651499"/>
            <a:chOff x="3859302" y="4246569"/>
            <a:chExt cx="4423486" cy="651499"/>
          </a:xfrm>
        </p:grpSpPr>
        <p:sp>
          <p:nvSpPr>
            <p:cNvPr id="30" name="Oval 29"/>
            <p:cNvSpPr/>
            <p:nvPr/>
          </p:nvSpPr>
          <p:spPr>
            <a:xfrm>
              <a:off x="3859302" y="4246569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52465" y="4528736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4880272" y="1143001"/>
            <a:ext cx="3677423" cy="1673206"/>
            <a:chOff x="2905" y="692"/>
            <a:chExt cx="2189" cy="1013"/>
          </a:xfrm>
        </p:grpSpPr>
        <p:graphicFrame>
          <p:nvGraphicFramePr>
            <p:cNvPr id="32770" name="Object 2"/>
            <p:cNvGraphicFramePr>
              <a:graphicFrameLocks noChangeAspect="1"/>
            </p:cNvGraphicFramePr>
            <p:nvPr/>
          </p:nvGraphicFramePr>
          <p:xfrm>
            <a:off x="4656" y="1576"/>
            <a:ext cx="65" cy="129"/>
          </p:xfrm>
          <a:graphic>
            <a:graphicData uri="http://schemas.openxmlformats.org/presentationml/2006/ole">
              <p:oleObj spid="_x0000_s59394" r:id="rId4" imgW="76200" imgH="177800" progId="Equation.3">
                <p:embed/>
              </p:oleObj>
            </a:graphicData>
          </a:graphic>
        </p:graphicFrame>
        <p:sp>
          <p:nvSpPr>
            <p:cNvPr id="32800" name="Freeform 9"/>
            <p:cNvSpPr>
              <a:spLocks noChangeArrowheads="1"/>
            </p:cNvSpPr>
            <p:nvPr/>
          </p:nvSpPr>
          <p:spPr bwMode="auto">
            <a:xfrm flipV="1">
              <a:off x="3395" y="945"/>
              <a:ext cx="642" cy="77"/>
            </a:xfrm>
            <a:custGeom>
              <a:avLst/>
              <a:gdLst>
                <a:gd name="T0" fmla="*/ 0 w 777"/>
                <a:gd name="T1" fmla="*/ 9 h 133"/>
                <a:gd name="T2" fmla="*/ 77 w 777"/>
                <a:gd name="T3" fmla="*/ 1 h 133"/>
                <a:gd name="T4" fmla="*/ 299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1" name="Freeform 10"/>
            <p:cNvSpPr>
              <a:spLocks noChangeArrowheads="1"/>
            </p:cNvSpPr>
            <p:nvPr/>
          </p:nvSpPr>
          <p:spPr bwMode="auto">
            <a:xfrm rot="5400000">
              <a:off x="3556" y="1280"/>
              <a:ext cx="616" cy="103"/>
            </a:xfrm>
            <a:custGeom>
              <a:avLst/>
              <a:gdLst>
                <a:gd name="T0" fmla="*/ 0 w 1875"/>
                <a:gd name="T1" fmla="*/ 1 h 290"/>
                <a:gd name="T2" fmla="*/ 0 w 1875"/>
                <a:gd name="T3" fmla="*/ 1 h 290"/>
                <a:gd name="T4" fmla="*/ 0 w 1875"/>
                <a:gd name="T5" fmla="*/ 1 h 290"/>
                <a:gd name="T6" fmla="*/ 0 w 1875"/>
                <a:gd name="T7" fmla="*/ 1 h 290"/>
                <a:gd name="T8" fmla="*/ 1 w 1875"/>
                <a:gd name="T9" fmla="*/ 2 h 290"/>
                <a:gd name="T10" fmla="*/ 1 w 1875"/>
                <a:gd name="T11" fmla="*/ 1 h 290"/>
                <a:gd name="T12" fmla="*/ 1 w 1875"/>
                <a:gd name="T13" fmla="*/ 1 h 290"/>
                <a:gd name="T14" fmla="*/ 1 w 1875"/>
                <a:gd name="T15" fmla="*/ 0 h 290"/>
                <a:gd name="T16" fmla="*/ 1 w 1875"/>
                <a:gd name="T17" fmla="*/ 1 h 290"/>
                <a:gd name="T18" fmla="*/ 1 w 1875"/>
                <a:gd name="T19" fmla="*/ 1 h 290"/>
                <a:gd name="T20" fmla="*/ 2 w 1875"/>
                <a:gd name="T21" fmla="*/ 2 h 290"/>
                <a:gd name="T22" fmla="*/ 2 w 1875"/>
                <a:gd name="T23" fmla="*/ 1 h 290"/>
                <a:gd name="T24" fmla="*/ 2 w 1875"/>
                <a:gd name="T25" fmla="*/ 0 h 290"/>
                <a:gd name="T26" fmla="*/ 2 w 1875"/>
                <a:gd name="T27" fmla="*/ 0 h 290"/>
                <a:gd name="T28" fmla="*/ 2 w 1875"/>
                <a:gd name="T29" fmla="*/ 0 h 290"/>
                <a:gd name="T30" fmla="*/ 2 w 1875"/>
                <a:gd name="T31" fmla="*/ 1 h 290"/>
                <a:gd name="T32" fmla="*/ 2 w 1875"/>
                <a:gd name="T33" fmla="*/ 2 h 290"/>
                <a:gd name="T34" fmla="*/ 3 w 1875"/>
                <a:gd name="T35" fmla="*/ 1 h 290"/>
                <a:gd name="T36" fmla="*/ 3 w 1875"/>
                <a:gd name="T37" fmla="*/ 0 h 290"/>
                <a:gd name="T38" fmla="*/ 3 w 1875"/>
                <a:gd name="T39" fmla="*/ 0 h 290"/>
                <a:gd name="T40" fmla="*/ 3 w 1875"/>
                <a:gd name="T41" fmla="*/ 0 h 290"/>
                <a:gd name="T42" fmla="*/ 3 w 1875"/>
                <a:gd name="T43" fmla="*/ 1 h 290"/>
                <a:gd name="T44" fmla="*/ 3 w 1875"/>
                <a:gd name="T45" fmla="*/ 2 h 290"/>
                <a:gd name="T46" fmla="*/ 4 w 1875"/>
                <a:gd name="T47" fmla="*/ 1 h 290"/>
                <a:gd name="T48" fmla="*/ 4 w 1875"/>
                <a:gd name="T49" fmla="*/ 0 h 290"/>
                <a:gd name="T50" fmla="*/ 4 w 1875"/>
                <a:gd name="T51" fmla="*/ 0 h 290"/>
                <a:gd name="T52" fmla="*/ 4 w 1875"/>
                <a:gd name="T53" fmla="*/ 0 h 290"/>
                <a:gd name="T54" fmla="*/ 4 w 1875"/>
                <a:gd name="T55" fmla="*/ 1 h 290"/>
                <a:gd name="T56" fmla="*/ 4 w 1875"/>
                <a:gd name="T57" fmla="*/ 2 h 290"/>
                <a:gd name="T58" fmla="*/ 4 w 1875"/>
                <a:gd name="T59" fmla="*/ 1 h 290"/>
                <a:gd name="T60" fmla="*/ 5 w 1875"/>
                <a:gd name="T61" fmla="*/ 1 h 290"/>
                <a:gd name="T62" fmla="*/ 4 w 1875"/>
                <a:gd name="T63" fmla="*/ 0 h 290"/>
                <a:gd name="T64" fmla="*/ 4 w 1875"/>
                <a:gd name="T65" fmla="*/ 0 h 290"/>
                <a:gd name="T66" fmla="*/ 4 w 1875"/>
                <a:gd name="T67" fmla="*/ 1 h 290"/>
                <a:gd name="T68" fmla="*/ 5 w 1875"/>
                <a:gd name="T69" fmla="*/ 2 h 290"/>
                <a:gd name="T70" fmla="*/ 5 w 1875"/>
                <a:gd name="T71" fmla="*/ 1 h 290"/>
                <a:gd name="T72" fmla="*/ 5 w 1875"/>
                <a:gd name="T73" fmla="*/ 1 h 290"/>
                <a:gd name="T74" fmla="*/ 5 w 1875"/>
                <a:gd name="T75" fmla="*/ 0 h 290"/>
                <a:gd name="T76" fmla="*/ 5 w 1875"/>
                <a:gd name="T77" fmla="*/ 1 h 290"/>
                <a:gd name="T78" fmla="*/ 5 w 1875"/>
                <a:gd name="T79" fmla="*/ 1 h 290"/>
                <a:gd name="T80" fmla="*/ 6 w 1875"/>
                <a:gd name="T81" fmla="*/ 2 h 290"/>
                <a:gd name="T82" fmla="*/ 6 w 1875"/>
                <a:gd name="T83" fmla="*/ 1 h 290"/>
                <a:gd name="T84" fmla="*/ 6 w 1875"/>
                <a:gd name="T85" fmla="*/ 1 h 290"/>
                <a:gd name="T86" fmla="*/ 6 w 1875"/>
                <a:gd name="T87" fmla="*/ 0 h 290"/>
                <a:gd name="T88" fmla="*/ 6 w 1875"/>
                <a:gd name="T89" fmla="*/ 0 h 290"/>
                <a:gd name="T90" fmla="*/ 6 w 1875"/>
                <a:gd name="T91" fmla="*/ 1 h 290"/>
                <a:gd name="T92" fmla="*/ 6 w 1875"/>
                <a:gd name="T93" fmla="*/ 2 h 290"/>
                <a:gd name="T94" fmla="*/ 7 w 1875"/>
                <a:gd name="T95" fmla="*/ 1 h 290"/>
                <a:gd name="T96" fmla="*/ 7 w 1875"/>
                <a:gd name="T97" fmla="*/ 1 h 290"/>
                <a:gd name="T98" fmla="*/ 7 w 1875"/>
                <a:gd name="T99" fmla="*/ 1 h 290"/>
                <a:gd name="T100" fmla="*/ 7 w 1875"/>
                <a:gd name="T101" fmla="*/ 1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2" name="Freeform 11"/>
            <p:cNvSpPr>
              <a:spLocks noChangeArrowheads="1"/>
            </p:cNvSpPr>
            <p:nvPr/>
          </p:nvSpPr>
          <p:spPr bwMode="auto">
            <a:xfrm rot="5400000">
              <a:off x="3668" y="1095"/>
              <a:ext cx="616" cy="104"/>
            </a:xfrm>
            <a:custGeom>
              <a:avLst/>
              <a:gdLst>
                <a:gd name="T0" fmla="*/ 0 w 1875"/>
                <a:gd name="T1" fmla="*/ 1 h 290"/>
                <a:gd name="T2" fmla="*/ 0 w 1875"/>
                <a:gd name="T3" fmla="*/ 1 h 290"/>
                <a:gd name="T4" fmla="*/ 0 w 1875"/>
                <a:gd name="T5" fmla="*/ 1 h 290"/>
                <a:gd name="T6" fmla="*/ 0 w 1875"/>
                <a:gd name="T7" fmla="*/ 1 h 290"/>
                <a:gd name="T8" fmla="*/ 1 w 1875"/>
                <a:gd name="T9" fmla="*/ 2 h 290"/>
                <a:gd name="T10" fmla="*/ 1 w 1875"/>
                <a:gd name="T11" fmla="*/ 1 h 290"/>
                <a:gd name="T12" fmla="*/ 1 w 1875"/>
                <a:gd name="T13" fmla="*/ 1 h 290"/>
                <a:gd name="T14" fmla="*/ 1 w 1875"/>
                <a:gd name="T15" fmla="*/ 0 h 290"/>
                <a:gd name="T16" fmla="*/ 1 w 1875"/>
                <a:gd name="T17" fmla="*/ 1 h 290"/>
                <a:gd name="T18" fmla="*/ 1 w 1875"/>
                <a:gd name="T19" fmla="*/ 1 h 290"/>
                <a:gd name="T20" fmla="*/ 2 w 1875"/>
                <a:gd name="T21" fmla="*/ 2 h 290"/>
                <a:gd name="T22" fmla="*/ 2 w 1875"/>
                <a:gd name="T23" fmla="*/ 1 h 290"/>
                <a:gd name="T24" fmla="*/ 2 w 1875"/>
                <a:gd name="T25" fmla="*/ 1 h 290"/>
                <a:gd name="T26" fmla="*/ 2 w 1875"/>
                <a:gd name="T27" fmla="*/ 0 h 290"/>
                <a:gd name="T28" fmla="*/ 2 w 1875"/>
                <a:gd name="T29" fmla="*/ 1 h 290"/>
                <a:gd name="T30" fmla="*/ 2 w 1875"/>
                <a:gd name="T31" fmla="*/ 1 h 290"/>
                <a:gd name="T32" fmla="*/ 2 w 1875"/>
                <a:gd name="T33" fmla="*/ 2 h 290"/>
                <a:gd name="T34" fmla="*/ 3 w 1875"/>
                <a:gd name="T35" fmla="*/ 1 h 290"/>
                <a:gd name="T36" fmla="*/ 3 w 1875"/>
                <a:gd name="T37" fmla="*/ 0 h 290"/>
                <a:gd name="T38" fmla="*/ 3 w 1875"/>
                <a:gd name="T39" fmla="*/ 0 h 290"/>
                <a:gd name="T40" fmla="*/ 3 w 1875"/>
                <a:gd name="T41" fmla="*/ 1 h 290"/>
                <a:gd name="T42" fmla="*/ 3 w 1875"/>
                <a:gd name="T43" fmla="*/ 1 h 290"/>
                <a:gd name="T44" fmla="*/ 3 w 1875"/>
                <a:gd name="T45" fmla="*/ 2 h 290"/>
                <a:gd name="T46" fmla="*/ 4 w 1875"/>
                <a:gd name="T47" fmla="*/ 1 h 290"/>
                <a:gd name="T48" fmla="*/ 4 w 1875"/>
                <a:gd name="T49" fmla="*/ 1 h 290"/>
                <a:gd name="T50" fmla="*/ 4 w 1875"/>
                <a:gd name="T51" fmla="*/ 0 h 290"/>
                <a:gd name="T52" fmla="*/ 4 w 1875"/>
                <a:gd name="T53" fmla="*/ 1 h 290"/>
                <a:gd name="T54" fmla="*/ 4 w 1875"/>
                <a:gd name="T55" fmla="*/ 1 h 290"/>
                <a:gd name="T56" fmla="*/ 4 w 1875"/>
                <a:gd name="T57" fmla="*/ 2 h 290"/>
                <a:gd name="T58" fmla="*/ 4 w 1875"/>
                <a:gd name="T59" fmla="*/ 1 h 290"/>
                <a:gd name="T60" fmla="*/ 5 w 1875"/>
                <a:gd name="T61" fmla="*/ 1 h 290"/>
                <a:gd name="T62" fmla="*/ 4 w 1875"/>
                <a:gd name="T63" fmla="*/ 0 h 290"/>
                <a:gd name="T64" fmla="*/ 4 w 1875"/>
                <a:gd name="T65" fmla="*/ 1 h 290"/>
                <a:gd name="T66" fmla="*/ 4 w 1875"/>
                <a:gd name="T67" fmla="*/ 1 h 290"/>
                <a:gd name="T68" fmla="*/ 5 w 1875"/>
                <a:gd name="T69" fmla="*/ 2 h 290"/>
                <a:gd name="T70" fmla="*/ 5 w 1875"/>
                <a:gd name="T71" fmla="*/ 1 h 290"/>
                <a:gd name="T72" fmla="*/ 5 w 1875"/>
                <a:gd name="T73" fmla="*/ 1 h 290"/>
                <a:gd name="T74" fmla="*/ 5 w 1875"/>
                <a:gd name="T75" fmla="*/ 0 h 290"/>
                <a:gd name="T76" fmla="*/ 5 w 1875"/>
                <a:gd name="T77" fmla="*/ 1 h 290"/>
                <a:gd name="T78" fmla="*/ 5 w 1875"/>
                <a:gd name="T79" fmla="*/ 1 h 290"/>
                <a:gd name="T80" fmla="*/ 6 w 1875"/>
                <a:gd name="T81" fmla="*/ 2 h 290"/>
                <a:gd name="T82" fmla="*/ 6 w 1875"/>
                <a:gd name="T83" fmla="*/ 1 h 290"/>
                <a:gd name="T84" fmla="*/ 6 w 1875"/>
                <a:gd name="T85" fmla="*/ 1 h 290"/>
                <a:gd name="T86" fmla="*/ 6 w 1875"/>
                <a:gd name="T87" fmla="*/ 0 h 290"/>
                <a:gd name="T88" fmla="*/ 6 w 1875"/>
                <a:gd name="T89" fmla="*/ 1 h 290"/>
                <a:gd name="T90" fmla="*/ 6 w 1875"/>
                <a:gd name="T91" fmla="*/ 1 h 290"/>
                <a:gd name="T92" fmla="*/ 6 w 1875"/>
                <a:gd name="T93" fmla="*/ 2 h 290"/>
                <a:gd name="T94" fmla="*/ 7 w 1875"/>
                <a:gd name="T95" fmla="*/ 1 h 290"/>
                <a:gd name="T96" fmla="*/ 7 w 1875"/>
                <a:gd name="T97" fmla="*/ 1 h 290"/>
                <a:gd name="T98" fmla="*/ 7 w 1875"/>
                <a:gd name="T99" fmla="*/ 1 h 290"/>
                <a:gd name="T100" fmla="*/ 7 w 1875"/>
                <a:gd name="T101" fmla="*/ 1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3" name="Line 12"/>
            <p:cNvSpPr>
              <a:spLocks noChangeShapeType="1"/>
            </p:cNvSpPr>
            <p:nvPr/>
          </p:nvSpPr>
          <p:spPr bwMode="auto">
            <a:xfrm flipV="1">
              <a:off x="3001" y="1494"/>
              <a:ext cx="694" cy="111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4" name="Line 13"/>
            <p:cNvSpPr>
              <a:spLocks noChangeShapeType="1"/>
            </p:cNvSpPr>
            <p:nvPr/>
          </p:nvSpPr>
          <p:spPr bwMode="auto">
            <a:xfrm>
              <a:off x="4036" y="1514"/>
              <a:ext cx="623" cy="6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5" name="Oval 14"/>
            <p:cNvSpPr>
              <a:spLocks noChangeArrowheads="1"/>
            </p:cNvSpPr>
            <p:nvPr/>
          </p:nvSpPr>
          <p:spPr bwMode="auto">
            <a:xfrm>
              <a:off x="3690" y="1381"/>
              <a:ext cx="347" cy="320"/>
            </a:xfrm>
            <a:prstGeom prst="ellipse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6" name="Text Box 15"/>
            <p:cNvSpPr txBox="1">
              <a:spLocks noChangeArrowheads="1"/>
            </p:cNvSpPr>
            <p:nvPr/>
          </p:nvSpPr>
          <p:spPr bwMode="auto">
            <a:xfrm>
              <a:off x="2905" y="1335"/>
              <a:ext cx="196" cy="2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622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endParaRPr lang="en-GB" sz="2100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2807" name="Freeform 16"/>
            <p:cNvSpPr>
              <a:spLocks noChangeArrowheads="1"/>
            </p:cNvSpPr>
            <p:nvPr/>
          </p:nvSpPr>
          <p:spPr bwMode="auto">
            <a:xfrm>
              <a:off x="3401" y="840"/>
              <a:ext cx="635" cy="85"/>
            </a:xfrm>
            <a:custGeom>
              <a:avLst/>
              <a:gdLst>
                <a:gd name="T0" fmla="*/ 0 w 777"/>
                <a:gd name="T1" fmla="*/ 14 h 133"/>
                <a:gd name="T2" fmla="*/ 74 w 777"/>
                <a:gd name="T3" fmla="*/ 2 h 133"/>
                <a:gd name="T4" fmla="*/ 284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8" name="Freeform 17"/>
            <p:cNvSpPr>
              <a:spLocks noChangeArrowheads="1"/>
            </p:cNvSpPr>
            <p:nvPr/>
          </p:nvSpPr>
          <p:spPr bwMode="auto">
            <a:xfrm flipH="1">
              <a:off x="4032" y="840"/>
              <a:ext cx="408" cy="85"/>
            </a:xfrm>
            <a:custGeom>
              <a:avLst/>
              <a:gdLst>
                <a:gd name="T0" fmla="*/ 0 w 777"/>
                <a:gd name="T1" fmla="*/ 14 h 133"/>
                <a:gd name="T2" fmla="*/ 8 w 777"/>
                <a:gd name="T3" fmla="*/ 2 h 133"/>
                <a:gd name="T4" fmla="*/ 31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9" name="Freeform 18"/>
            <p:cNvSpPr>
              <a:spLocks noChangeArrowheads="1"/>
            </p:cNvSpPr>
            <p:nvPr/>
          </p:nvSpPr>
          <p:spPr bwMode="auto">
            <a:xfrm flipH="1" flipV="1">
              <a:off x="4032" y="932"/>
              <a:ext cx="408" cy="85"/>
            </a:xfrm>
            <a:custGeom>
              <a:avLst/>
              <a:gdLst>
                <a:gd name="T0" fmla="*/ 0 w 777"/>
                <a:gd name="T1" fmla="*/ 14 h 133"/>
                <a:gd name="T2" fmla="*/ 8 w 777"/>
                <a:gd name="T3" fmla="*/ 2 h 133"/>
                <a:gd name="T4" fmla="*/ 31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0" name="Freeform 19"/>
            <p:cNvSpPr>
              <a:spLocks noChangeArrowheads="1"/>
            </p:cNvSpPr>
            <p:nvPr/>
          </p:nvSpPr>
          <p:spPr bwMode="auto">
            <a:xfrm rot="-1980000">
              <a:off x="2992" y="740"/>
              <a:ext cx="384" cy="320"/>
            </a:xfrm>
            <a:custGeom>
              <a:avLst/>
              <a:gdLst>
                <a:gd name="T0" fmla="*/ 40 w 380"/>
                <a:gd name="T1" fmla="*/ 10 h 311"/>
                <a:gd name="T2" fmla="*/ 15 w 380"/>
                <a:gd name="T3" fmla="*/ 81 h 311"/>
                <a:gd name="T4" fmla="*/ 130 w 380"/>
                <a:gd name="T5" fmla="*/ 9 h 311"/>
                <a:gd name="T6" fmla="*/ 79 w 380"/>
                <a:gd name="T7" fmla="*/ 146 h 311"/>
                <a:gd name="T8" fmla="*/ 195 w 380"/>
                <a:gd name="T9" fmla="*/ 76 h 311"/>
                <a:gd name="T10" fmla="*/ 139 w 380"/>
                <a:gd name="T11" fmla="*/ 210 h 311"/>
                <a:gd name="T12" fmla="*/ 260 w 380"/>
                <a:gd name="T13" fmla="*/ 141 h 311"/>
                <a:gd name="T14" fmla="*/ 204 w 380"/>
                <a:gd name="T15" fmla="*/ 273 h 311"/>
                <a:gd name="T16" fmla="*/ 320 w 380"/>
                <a:gd name="T17" fmla="*/ 206 h 311"/>
                <a:gd name="T18" fmla="*/ 269 w 380"/>
                <a:gd name="T19" fmla="*/ 337 h 311"/>
                <a:gd name="T20" fmla="*/ 386 w 380"/>
                <a:gd name="T21" fmla="*/ 271 h 311"/>
                <a:gd name="T22" fmla="*/ 359 w 380"/>
                <a:gd name="T23" fmla="*/ 359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1" name="Freeform 20"/>
            <p:cNvSpPr>
              <a:spLocks noChangeArrowheads="1"/>
            </p:cNvSpPr>
            <p:nvPr/>
          </p:nvSpPr>
          <p:spPr bwMode="auto">
            <a:xfrm rot="-2520000">
              <a:off x="4449" y="785"/>
              <a:ext cx="384" cy="320"/>
            </a:xfrm>
            <a:custGeom>
              <a:avLst/>
              <a:gdLst>
                <a:gd name="T0" fmla="*/ 40 w 380"/>
                <a:gd name="T1" fmla="*/ 10 h 311"/>
                <a:gd name="T2" fmla="*/ 15 w 380"/>
                <a:gd name="T3" fmla="*/ 81 h 311"/>
                <a:gd name="T4" fmla="*/ 130 w 380"/>
                <a:gd name="T5" fmla="*/ 9 h 311"/>
                <a:gd name="T6" fmla="*/ 79 w 380"/>
                <a:gd name="T7" fmla="*/ 146 h 311"/>
                <a:gd name="T8" fmla="*/ 195 w 380"/>
                <a:gd name="T9" fmla="*/ 76 h 311"/>
                <a:gd name="T10" fmla="*/ 139 w 380"/>
                <a:gd name="T11" fmla="*/ 210 h 311"/>
                <a:gd name="T12" fmla="*/ 260 w 380"/>
                <a:gd name="T13" fmla="*/ 141 h 311"/>
                <a:gd name="T14" fmla="*/ 204 w 380"/>
                <a:gd name="T15" fmla="*/ 273 h 311"/>
                <a:gd name="T16" fmla="*/ 320 w 380"/>
                <a:gd name="T17" fmla="*/ 206 h 311"/>
                <a:gd name="T18" fmla="*/ 269 w 380"/>
                <a:gd name="T19" fmla="*/ 337 h 311"/>
                <a:gd name="T20" fmla="*/ 386 w 380"/>
                <a:gd name="T21" fmla="*/ 271 h 311"/>
                <a:gd name="T22" fmla="*/ 359 w 380"/>
                <a:gd name="T23" fmla="*/ 359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2" name="Text Box 21"/>
            <p:cNvSpPr txBox="1">
              <a:spLocks noChangeArrowheads="1"/>
            </p:cNvSpPr>
            <p:nvPr/>
          </p:nvSpPr>
          <p:spPr bwMode="auto">
            <a:xfrm>
              <a:off x="4483" y="1288"/>
              <a:ext cx="196" cy="2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622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endParaRPr lang="en-GB" sz="2100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2813" name="Text Box 22"/>
            <p:cNvSpPr txBox="1">
              <a:spLocks noChangeArrowheads="1"/>
            </p:cNvSpPr>
            <p:nvPr/>
          </p:nvSpPr>
          <p:spPr bwMode="auto">
            <a:xfrm>
              <a:off x="4872" y="692"/>
              <a:ext cx="222" cy="34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8352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4600" b="1" baseline="30000" dirty="0" err="1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γ</a:t>
              </a:r>
              <a:endParaRPr lang="en-GB" sz="4600" b="1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</p:grpSp>
      <p:sp>
        <p:nvSpPr>
          <p:cNvPr id="32776" name="Text Box 23"/>
          <p:cNvSpPr txBox="1">
            <a:spLocks noChangeArrowheads="1"/>
          </p:cNvSpPr>
          <p:nvPr/>
        </p:nvSpPr>
        <p:spPr bwMode="auto">
          <a:xfrm>
            <a:off x="4529750" y="1083537"/>
            <a:ext cx="570006" cy="58034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3789" tIns="87738" rIns="93789" bIns="46894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600" b="1" baseline="300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γ</a:t>
            </a:r>
            <a:r>
              <a:rPr lang="en-GB" sz="4600" b="1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*</a:t>
            </a:r>
          </a:p>
        </p:txBody>
      </p:sp>
      <p:sp>
        <p:nvSpPr>
          <p:cNvPr id="32777" name="Rectangle 24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Deeply Virtual Compton Scattering</a:t>
            </a:r>
          </a:p>
        </p:txBody>
      </p:sp>
      <p:sp>
        <p:nvSpPr>
          <p:cNvPr id="32778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79" name="Text Box 26"/>
          <p:cNvSpPr txBox="1">
            <a:spLocks noChangeArrowheads="1"/>
          </p:cNvSpPr>
          <p:nvPr/>
        </p:nvSpPr>
        <p:spPr bwMode="auto">
          <a:xfrm>
            <a:off x="836077" y="654087"/>
            <a:ext cx="2826388" cy="4844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VM (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ρ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ω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φ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J/ψ,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Υ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</a:p>
        </p:txBody>
      </p:sp>
      <p:sp>
        <p:nvSpPr>
          <p:cNvPr id="32780" name="Text Box 27"/>
          <p:cNvSpPr txBox="1">
            <a:spLocks noChangeArrowheads="1"/>
          </p:cNvSpPr>
          <p:nvPr/>
        </p:nvSpPr>
        <p:spPr bwMode="auto">
          <a:xfrm>
            <a:off x="5378378" y="654087"/>
            <a:ext cx="2284740" cy="48289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spcBef>
                <a:spcPts val="177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DVCS (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γ</a:t>
            </a:r>
            <a:r>
              <a:rPr lang="en-GB" sz="2500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  <a:endParaRPr lang="en-GB" sz="2500" dirty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2781" name="Text Box 28"/>
          <p:cNvSpPr txBox="1">
            <a:spLocks noChangeArrowheads="1"/>
          </p:cNvSpPr>
          <p:nvPr/>
        </p:nvSpPr>
        <p:spPr bwMode="auto">
          <a:xfrm>
            <a:off x="6217615" y="2731968"/>
            <a:ext cx="581069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</p:txBody>
      </p:sp>
      <p:sp>
        <p:nvSpPr>
          <p:cNvPr id="32782" name="Text Box 29"/>
          <p:cNvSpPr txBox="1">
            <a:spLocks noChangeArrowheads="1"/>
          </p:cNvSpPr>
          <p:nvPr/>
        </p:nvSpPr>
        <p:spPr bwMode="auto">
          <a:xfrm>
            <a:off x="1231644" y="2717103"/>
            <a:ext cx="1393891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 </a:t>
            </a: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+ M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</p:txBody>
      </p:sp>
      <p:sp>
        <p:nvSpPr>
          <p:cNvPr id="32783" name="AutoShape 30"/>
          <p:cNvSpPr>
            <a:spLocks noChangeArrowheads="1"/>
          </p:cNvSpPr>
          <p:nvPr/>
        </p:nvSpPr>
        <p:spPr bwMode="auto">
          <a:xfrm>
            <a:off x="2698009" y="2941739"/>
            <a:ext cx="3529588" cy="216377"/>
          </a:xfrm>
          <a:prstGeom prst="leftRightArrow">
            <a:avLst>
              <a:gd name="adj1" fmla="val 50000"/>
              <a:gd name="adj2" fmla="val 319279"/>
            </a:avLst>
          </a:prstGeom>
          <a:gradFill rotWithShape="0">
            <a:gsLst>
              <a:gs pos="0">
                <a:srgbClr val="00FFCC">
                  <a:alpha val="70998"/>
                </a:srgbClr>
              </a:gs>
              <a:gs pos="100000">
                <a:srgbClr val="000099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 wrap="none" lIns="96058" tIns="48029" rIns="96058" bIns="48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84" name="Text Box 31"/>
          <p:cNvSpPr txBox="1">
            <a:spLocks noChangeArrowheads="1"/>
          </p:cNvSpPr>
          <p:nvPr/>
        </p:nvSpPr>
        <p:spPr bwMode="auto">
          <a:xfrm>
            <a:off x="74788" y="2717103"/>
            <a:ext cx="1103673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Scale:</a:t>
            </a:r>
          </a:p>
        </p:txBody>
      </p:sp>
      <p:sp>
        <p:nvSpPr>
          <p:cNvPr id="32785" name="Text Box 32"/>
          <p:cNvSpPr txBox="1">
            <a:spLocks noChangeArrowheads="1"/>
          </p:cNvSpPr>
          <p:nvPr/>
        </p:nvSpPr>
        <p:spPr bwMode="auto">
          <a:xfrm>
            <a:off x="836077" y="4017493"/>
            <a:ext cx="7049095" cy="210525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3789" tIns="46894" rIns="93789" bIns="46894">
            <a:prstTxWarp prst="textNoShape">
              <a:avLst/>
            </a:prstTxWarp>
            <a:spAutoFit/>
          </a:bodyPr>
          <a:lstStyle/>
          <a:p>
            <a:pPr marL="138417" indent="-138417">
              <a:lnSpc>
                <a:spcPct val="93000"/>
              </a:lnSpc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sz="2500" b="1" dirty="0">
                <a:solidFill>
                  <a:srgbClr val="003399"/>
                </a:solidFill>
                <a:latin typeface="Times New Roman" charset="0"/>
                <a:ea typeface="DejaVu Sans" charset="0"/>
                <a:cs typeface="DejaVu Sans" charset="0"/>
              </a:rPr>
              <a:t>DVCS properties: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Similar to VM production, but </a:t>
            </a:r>
            <a:r>
              <a:rPr lang="en-GB" b="1" dirty="0" err="1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γ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 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instead of VM in the final 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state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Very clean experimental signature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Not affected by 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VM wave-function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 uncertainty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Hard scale provided by Q</a:t>
            </a:r>
            <a:r>
              <a:rPr lang="en-GB" b="1" baseline="30000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Sensitive to both quarks and gluons</a:t>
            </a:r>
            <a:endParaRPr lang="en-GB" b="1" dirty="0">
              <a:solidFill>
                <a:srgbClr val="00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456949" y="1047200"/>
            <a:ext cx="2382178" cy="1666600"/>
            <a:chOff x="272" y="634"/>
            <a:chExt cx="1418" cy="1009"/>
          </a:xfrm>
        </p:grpSpPr>
        <p:grpSp>
          <p:nvGrpSpPr>
            <p:cNvPr id="5" name="Group 34"/>
            <p:cNvGrpSpPr>
              <a:grpSpLocks/>
            </p:cNvGrpSpPr>
            <p:nvPr/>
          </p:nvGrpSpPr>
          <p:grpSpPr bwMode="auto">
            <a:xfrm>
              <a:off x="494" y="656"/>
              <a:ext cx="1196" cy="987"/>
              <a:chOff x="494" y="656"/>
              <a:chExt cx="1196" cy="987"/>
            </a:xfrm>
          </p:grpSpPr>
          <p:sp>
            <p:nvSpPr>
              <p:cNvPr id="32790" name="Text Box 35"/>
              <p:cNvSpPr txBox="1">
                <a:spLocks noChangeArrowheads="1"/>
              </p:cNvSpPr>
              <p:nvPr/>
            </p:nvSpPr>
            <p:spPr bwMode="auto">
              <a:xfrm>
                <a:off x="1129" y="1118"/>
                <a:ext cx="298" cy="287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89280" tIns="65880" rIns="89280" bIns="4464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5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IP</a:t>
                </a:r>
              </a:p>
            </p:txBody>
          </p:sp>
          <p:grpSp>
            <p:nvGrpSpPr>
              <p:cNvPr id="6" name="Group 36"/>
              <p:cNvGrpSpPr>
                <a:grpSpLocks/>
              </p:cNvGrpSpPr>
              <p:nvPr/>
            </p:nvGrpSpPr>
            <p:grpSpPr bwMode="auto">
              <a:xfrm>
                <a:off x="494" y="656"/>
                <a:ext cx="1196" cy="987"/>
                <a:chOff x="494" y="656"/>
                <a:chExt cx="1196" cy="987"/>
              </a:xfrm>
            </p:grpSpPr>
            <p:sp>
              <p:nvSpPr>
                <p:cNvPr id="32792" name="Freeform 37"/>
                <p:cNvSpPr>
                  <a:spLocks noChangeArrowheads="1"/>
                </p:cNvSpPr>
                <p:nvPr/>
              </p:nvSpPr>
              <p:spPr bwMode="auto">
                <a:xfrm>
                  <a:off x="1058" y="1022"/>
                  <a:ext cx="104" cy="494"/>
                </a:xfrm>
                <a:custGeom>
                  <a:avLst/>
                  <a:gdLst>
                    <a:gd name="T0" fmla="*/ 36 w 114"/>
                    <a:gd name="T1" fmla="*/ 368 h 532"/>
                    <a:gd name="T2" fmla="*/ 35 w 114"/>
                    <a:gd name="T3" fmla="*/ 357 h 532"/>
                    <a:gd name="T4" fmla="*/ 1 w 114"/>
                    <a:gd name="T5" fmla="*/ 339 h 532"/>
                    <a:gd name="T6" fmla="*/ 72 w 114"/>
                    <a:gd name="T7" fmla="*/ 308 h 532"/>
                    <a:gd name="T8" fmla="*/ 5 w 114"/>
                    <a:gd name="T9" fmla="*/ 282 h 532"/>
                    <a:gd name="T10" fmla="*/ 72 w 114"/>
                    <a:gd name="T11" fmla="*/ 251 h 532"/>
                    <a:gd name="T12" fmla="*/ 4 w 114"/>
                    <a:gd name="T13" fmla="*/ 224 h 532"/>
                    <a:gd name="T14" fmla="*/ 71 w 114"/>
                    <a:gd name="T15" fmla="*/ 193 h 532"/>
                    <a:gd name="T16" fmla="*/ 2 w 114"/>
                    <a:gd name="T17" fmla="*/ 165 h 532"/>
                    <a:gd name="T18" fmla="*/ 68 w 114"/>
                    <a:gd name="T19" fmla="*/ 134 h 532"/>
                    <a:gd name="T20" fmla="*/ 0 w 114"/>
                    <a:gd name="T21" fmla="*/ 108 h 532"/>
                    <a:gd name="T22" fmla="*/ 68 w 114"/>
                    <a:gd name="T23" fmla="*/ 79 h 532"/>
                    <a:gd name="T24" fmla="*/ 5 w 114"/>
                    <a:gd name="T25" fmla="*/ 50 h 532"/>
                    <a:gd name="T26" fmla="*/ 67 w 114"/>
                    <a:gd name="T27" fmla="*/ 27 h 532"/>
                    <a:gd name="T28" fmla="*/ 33 w 114"/>
                    <a:gd name="T29" fmla="*/ 8 h 532"/>
                    <a:gd name="T30" fmla="*/ 35 w 114"/>
                    <a:gd name="T31" fmla="*/ 0 h 53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14"/>
                    <a:gd name="T49" fmla="*/ 0 h 532"/>
                    <a:gd name="T50" fmla="*/ 114 w 114"/>
                    <a:gd name="T51" fmla="*/ 532 h 53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14" h="532">
                      <a:moveTo>
                        <a:pt x="57" y="532"/>
                      </a:moveTo>
                      <a:lnTo>
                        <a:pt x="55" y="517"/>
                      </a:lnTo>
                      <a:lnTo>
                        <a:pt x="1" y="490"/>
                      </a:lnTo>
                      <a:lnTo>
                        <a:pt x="114" y="448"/>
                      </a:lnTo>
                      <a:lnTo>
                        <a:pt x="6" y="408"/>
                      </a:lnTo>
                      <a:lnTo>
                        <a:pt x="114" y="363"/>
                      </a:lnTo>
                      <a:lnTo>
                        <a:pt x="4" y="324"/>
                      </a:lnTo>
                      <a:lnTo>
                        <a:pt x="112" y="279"/>
                      </a:lnTo>
                      <a:lnTo>
                        <a:pt x="2" y="240"/>
                      </a:lnTo>
                      <a:lnTo>
                        <a:pt x="109" y="194"/>
                      </a:lnTo>
                      <a:lnTo>
                        <a:pt x="0" y="156"/>
                      </a:lnTo>
                      <a:lnTo>
                        <a:pt x="108" y="114"/>
                      </a:lnTo>
                      <a:lnTo>
                        <a:pt x="6" y="72"/>
                      </a:lnTo>
                      <a:lnTo>
                        <a:pt x="106" y="39"/>
                      </a:lnTo>
                      <a:lnTo>
                        <a:pt x="52" y="13"/>
                      </a:lnTo>
                      <a:lnTo>
                        <a:pt x="55" y="0"/>
                      </a:ln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3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1086" y="931"/>
                  <a:ext cx="580" cy="91"/>
                </a:xfrm>
                <a:prstGeom prst="line">
                  <a:avLst/>
                </a:prstGeom>
                <a:noFill/>
                <a:ln w="5724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4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580" y="1504"/>
                  <a:ext cx="522" cy="139"/>
                </a:xfrm>
                <a:prstGeom prst="line">
                  <a:avLst/>
                </a:prstGeom>
                <a:noFill/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5" name="Line 40"/>
                <p:cNvSpPr>
                  <a:spLocks noChangeShapeType="1"/>
                </p:cNvSpPr>
                <p:nvPr/>
              </p:nvSpPr>
              <p:spPr bwMode="auto">
                <a:xfrm flipH="1" flipV="1">
                  <a:off x="1076" y="1504"/>
                  <a:ext cx="590" cy="139"/>
                </a:xfrm>
                <a:prstGeom prst="line">
                  <a:avLst/>
                </a:prstGeom>
                <a:noFill/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6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494" y="1390"/>
                  <a:ext cx="196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797" name="Freeform 42"/>
                <p:cNvSpPr>
                  <a:spLocks noChangeArrowheads="1"/>
                </p:cNvSpPr>
                <p:nvPr/>
              </p:nvSpPr>
              <p:spPr bwMode="auto">
                <a:xfrm rot="-1980000">
                  <a:off x="587" y="753"/>
                  <a:ext cx="453" cy="443"/>
                </a:xfrm>
                <a:custGeom>
                  <a:avLst/>
                  <a:gdLst>
                    <a:gd name="T0" fmla="*/ 97 w 380"/>
                    <a:gd name="T1" fmla="*/ 57 h 311"/>
                    <a:gd name="T2" fmla="*/ 36 w 380"/>
                    <a:gd name="T3" fmla="*/ 416 h 311"/>
                    <a:gd name="T4" fmla="*/ 302 w 380"/>
                    <a:gd name="T5" fmla="*/ 54 h 311"/>
                    <a:gd name="T6" fmla="*/ 178 w 380"/>
                    <a:gd name="T7" fmla="*/ 736 h 311"/>
                    <a:gd name="T8" fmla="*/ 446 w 380"/>
                    <a:gd name="T9" fmla="*/ 387 h 311"/>
                    <a:gd name="T10" fmla="*/ 324 w 380"/>
                    <a:gd name="T11" fmla="*/ 1067 h 311"/>
                    <a:gd name="T12" fmla="*/ 590 w 380"/>
                    <a:gd name="T13" fmla="*/ 708 h 311"/>
                    <a:gd name="T14" fmla="*/ 466 w 380"/>
                    <a:gd name="T15" fmla="*/ 1390 h 311"/>
                    <a:gd name="T16" fmla="*/ 734 w 380"/>
                    <a:gd name="T17" fmla="*/ 1048 h 311"/>
                    <a:gd name="T18" fmla="*/ 612 w 380"/>
                    <a:gd name="T19" fmla="*/ 1716 h 311"/>
                    <a:gd name="T20" fmla="*/ 881 w 380"/>
                    <a:gd name="T21" fmla="*/ 1377 h 311"/>
                    <a:gd name="T22" fmla="*/ 817 w 380"/>
                    <a:gd name="T23" fmla="*/ 1825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8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1494" y="1390"/>
                  <a:ext cx="196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799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1416" y="656"/>
                  <a:ext cx="222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V</a:t>
                  </a:r>
                </a:p>
              </p:txBody>
            </p:sp>
          </p:grpSp>
        </p:grpSp>
        <p:sp>
          <p:nvSpPr>
            <p:cNvPr id="32789" name="Text Box 45"/>
            <p:cNvSpPr txBox="1">
              <a:spLocks noChangeArrowheads="1"/>
            </p:cNvSpPr>
            <p:nvPr/>
          </p:nvSpPr>
          <p:spPr bwMode="auto">
            <a:xfrm>
              <a:off x="272" y="634"/>
              <a:ext cx="334" cy="34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4464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4600" b="1" baseline="30000" dirty="0" err="1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γ</a:t>
              </a:r>
              <a:r>
                <a:rPr lang="en-GB" sz="4600" b="1" baseline="30000" dirty="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*</a:t>
              </a:r>
            </a:p>
          </p:txBody>
        </p:sp>
      </p:grpSp>
      <p:sp>
        <p:nvSpPr>
          <p:cNvPr id="54" name="Date Placeholder 5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23, 2012</a:t>
            </a:r>
            <a:endParaRPr lang="en-US"/>
          </a:p>
        </p:txBody>
      </p:sp>
      <p:sp>
        <p:nvSpPr>
          <p:cNvPr id="55" name="Footer Placeholder 5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XII Hadron Physics - Porto Alegre</a:t>
            </a:r>
            <a:endParaRPr lang="en-US"/>
          </a:p>
        </p:txBody>
      </p:sp>
      <p:sp>
        <p:nvSpPr>
          <p:cNvPr id="51" name="TextBox 50"/>
          <p:cNvSpPr txBox="1"/>
          <p:nvPr/>
        </p:nvSpPr>
        <p:spPr>
          <a:xfrm>
            <a:off x="2200739" y="3354673"/>
            <a:ext cx="4480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FB41D"/>
                </a:solidFill>
                <a:latin typeface="Braggadocio"/>
                <a:cs typeface="Braggadocio"/>
              </a:rPr>
              <a:t>A GOLDEN MEASUREMENT!</a:t>
            </a:r>
            <a:endParaRPr lang="en-US" b="1" dirty="0">
              <a:solidFill>
                <a:srgbClr val="CFB41D"/>
              </a:solidFill>
              <a:latin typeface="Braggadocio"/>
              <a:cs typeface="Braggadocio"/>
            </a:endParaRPr>
          </a:p>
        </p:txBody>
      </p:sp>
      <p:sp>
        <p:nvSpPr>
          <p:cNvPr id="45" name="Slide Number Placeholder 4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7211</TotalTime>
  <Words>3057</Words>
  <Application>Microsoft Macintosh PowerPoint</Application>
  <PresentationFormat>On-screen Show (4:3)</PresentationFormat>
  <Paragraphs>534</Paragraphs>
  <Slides>38</Slides>
  <Notes>9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Office Theme</vt:lpstr>
      <vt:lpstr>Equazione</vt:lpstr>
      <vt:lpstr>Equation</vt:lpstr>
      <vt:lpstr>Equation.3</vt:lpstr>
      <vt:lpstr>Salvatore Fazio  Brookhaven National Laboratory Upton, New York</vt:lpstr>
      <vt:lpstr>Plan of the talk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</vt:vector>
  </TitlesOfParts>
  <Company>Brookhaven National Laboratory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410</cp:revision>
  <cp:lastPrinted>2012-03-22T00:20:48Z</cp:lastPrinted>
  <dcterms:created xsi:type="dcterms:W3CDTF">2012-08-14T02:13:06Z</dcterms:created>
  <dcterms:modified xsi:type="dcterms:W3CDTF">2012-08-14T02:13:28Z</dcterms:modified>
</cp:coreProperties>
</file>